
<file path=[Content_Types].xml><?xml version="1.0" encoding="utf-8"?>
<Types xmlns="http://schemas.openxmlformats.org/package/2006/content-types">
  <Default Extension="MP3" ContentType="audio/mpeg"/>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67" r:id="rId3"/>
    <p:sldId id="268" r:id="rId4"/>
    <p:sldId id="258" r:id="rId5"/>
    <p:sldId id="262" r:id="rId6"/>
    <p:sldId id="263" r:id="rId7"/>
    <p:sldId id="264" r:id="rId8"/>
    <p:sldId id="265" r:id="rId9"/>
    <p:sldId id="266" r:id="rId10"/>
    <p:sldId id="273" r:id="rId11"/>
    <p:sldId id="269" r:id="rId12"/>
    <p:sldId id="272" r:id="rId13"/>
    <p:sldId id="270" r:id="rId14"/>
  </p:sldIdLst>
  <p:sldSz cx="9144000" cy="6858000" type="screen4x3"/>
  <p:notesSz cx="6858000" cy="9144000"/>
  <p:defaultTextStyle>
    <a:defPPr>
      <a:defRPr lang="en-US"/>
    </a:defPPr>
    <a:lvl1pPr algn="l" rtl="0" eaLnBrk="0" fontAlgn="base" hangingPunct="0">
      <a:spcBef>
        <a:spcPct val="0"/>
      </a:spcBef>
      <a:spcAft>
        <a:spcPct val="0"/>
      </a:spcAft>
      <a:defRPr sz="2100" b="1" kern="1200">
        <a:solidFill>
          <a:srgbClr val="FF0D0D"/>
        </a:solidFill>
        <a:latin typeface=".VnTime" panose="020B7200000000000000" pitchFamily="34" charset="0"/>
        <a:ea typeface="+mn-ea"/>
        <a:cs typeface="+mn-cs"/>
      </a:defRPr>
    </a:lvl1pPr>
    <a:lvl2pPr marL="457200" algn="l" rtl="0" eaLnBrk="0" fontAlgn="base" hangingPunct="0">
      <a:spcBef>
        <a:spcPct val="0"/>
      </a:spcBef>
      <a:spcAft>
        <a:spcPct val="0"/>
      </a:spcAft>
      <a:defRPr sz="2100" b="1" kern="1200">
        <a:solidFill>
          <a:srgbClr val="FF0D0D"/>
        </a:solidFill>
        <a:latin typeface=".VnTime" panose="020B7200000000000000" pitchFamily="34" charset="0"/>
        <a:ea typeface="+mn-ea"/>
        <a:cs typeface="+mn-cs"/>
      </a:defRPr>
    </a:lvl2pPr>
    <a:lvl3pPr marL="914400" algn="l" rtl="0" eaLnBrk="0" fontAlgn="base" hangingPunct="0">
      <a:spcBef>
        <a:spcPct val="0"/>
      </a:spcBef>
      <a:spcAft>
        <a:spcPct val="0"/>
      </a:spcAft>
      <a:defRPr sz="2100" b="1" kern="1200">
        <a:solidFill>
          <a:srgbClr val="FF0D0D"/>
        </a:solidFill>
        <a:latin typeface=".VnTime" panose="020B7200000000000000" pitchFamily="34" charset="0"/>
        <a:ea typeface="+mn-ea"/>
        <a:cs typeface="+mn-cs"/>
      </a:defRPr>
    </a:lvl3pPr>
    <a:lvl4pPr marL="1371600" algn="l" rtl="0" eaLnBrk="0" fontAlgn="base" hangingPunct="0">
      <a:spcBef>
        <a:spcPct val="0"/>
      </a:spcBef>
      <a:spcAft>
        <a:spcPct val="0"/>
      </a:spcAft>
      <a:defRPr sz="2100" b="1" kern="1200">
        <a:solidFill>
          <a:srgbClr val="FF0D0D"/>
        </a:solidFill>
        <a:latin typeface=".VnTime" panose="020B7200000000000000" pitchFamily="34" charset="0"/>
        <a:ea typeface="+mn-ea"/>
        <a:cs typeface="+mn-cs"/>
      </a:defRPr>
    </a:lvl4pPr>
    <a:lvl5pPr marL="1828800" algn="l" rtl="0" eaLnBrk="0" fontAlgn="base" hangingPunct="0">
      <a:spcBef>
        <a:spcPct val="0"/>
      </a:spcBef>
      <a:spcAft>
        <a:spcPct val="0"/>
      </a:spcAft>
      <a:defRPr sz="2100" b="1" kern="1200">
        <a:solidFill>
          <a:srgbClr val="FF0D0D"/>
        </a:solidFill>
        <a:latin typeface=".VnTime" panose="020B7200000000000000" pitchFamily="34" charset="0"/>
        <a:ea typeface="+mn-ea"/>
        <a:cs typeface="+mn-cs"/>
      </a:defRPr>
    </a:lvl5pPr>
    <a:lvl6pPr marL="2286000" algn="l" defTabSz="914400" rtl="0" eaLnBrk="1" latinLnBrk="0" hangingPunct="1">
      <a:defRPr sz="2100" b="1" kern="1200">
        <a:solidFill>
          <a:srgbClr val="FF0D0D"/>
        </a:solidFill>
        <a:latin typeface=".VnTime" panose="020B7200000000000000" pitchFamily="34" charset="0"/>
        <a:ea typeface="+mn-ea"/>
        <a:cs typeface="+mn-cs"/>
      </a:defRPr>
    </a:lvl6pPr>
    <a:lvl7pPr marL="2743200" algn="l" defTabSz="914400" rtl="0" eaLnBrk="1" latinLnBrk="0" hangingPunct="1">
      <a:defRPr sz="2100" b="1" kern="1200">
        <a:solidFill>
          <a:srgbClr val="FF0D0D"/>
        </a:solidFill>
        <a:latin typeface=".VnTime" panose="020B7200000000000000" pitchFamily="34" charset="0"/>
        <a:ea typeface="+mn-ea"/>
        <a:cs typeface="+mn-cs"/>
      </a:defRPr>
    </a:lvl7pPr>
    <a:lvl8pPr marL="3200400" algn="l" defTabSz="914400" rtl="0" eaLnBrk="1" latinLnBrk="0" hangingPunct="1">
      <a:defRPr sz="2100" b="1" kern="1200">
        <a:solidFill>
          <a:srgbClr val="FF0D0D"/>
        </a:solidFill>
        <a:latin typeface=".VnTime" panose="020B7200000000000000" pitchFamily="34" charset="0"/>
        <a:ea typeface="+mn-ea"/>
        <a:cs typeface="+mn-cs"/>
      </a:defRPr>
    </a:lvl8pPr>
    <a:lvl9pPr marL="3657600" algn="l" defTabSz="914400" rtl="0" eaLnBrk="1" latinLnBrk="0" hangingPunct="1">
      <a:defRPr sz="2100" b="1" kern="1200">
        <a:solidFill>
          <a:srgbClr val="FF0D0D"/>
        </a:solidFill>
        <a:latin typeface=".VnTime" panose="020B7200000000000000"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D0D"/>
    <a:srgbClr val="FFFF97"/>
    <a:srgbClr val="A41493"/>
    <a:srgbClr val="AF159D"/>
    <a:srgbClr val="FF66FF"/>
    <a:srgbClr val="FFFF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958" autoAdjust="0"/>
  </p:normalViewPr>
  <p:slideViewPr>
    <p:cSldViewPr>
      <p:cViewPr varScale="1">
        <p:scale>
          <a:sx n="104" d="100"/>
          <a:sy n="104" d="100"/>
        </p:scale>
        <p:origin x="106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5CEB898-7656-48E2-8A8A-05A2DF9567BB}" type="slidenum">
              <a:rPr lang="en-US" altLang="en-US"/>
              <a:pPr>
                <a:defRPr/>
              </a:pPr>
              <a:t>‹#›</a:t>
            </a:fld>
            <a:endParaRPr lang="en-US" altLang="en-US"/>
          </a:p>
        </p:txBody>
      </p:sp>
    </p:spTree>
    <p:extLst>
      <p:ext uri="{BB962C8B-B14F-4D97-AF65-F5344CB8AC3E}">
        <p14:creationId xmlns:p14="http://schemas.microsoft.com/office/powerpoint/2010/main" val="2992014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959D708-A51B-49B9-8824-798D34E57582}" type="slidenum">
              <a:rPr lang="en-US" altLang="en-US"/>
              <a:pPr>
                <a:defRPr/>
              </a:pPr>
              <a:t>‹#›</a:t>
            </a:fld>
            <a:endParaRPr lang="en-US" altLang="en-US"/>
          </a:p>
        </p:txBody>
      </p:sp>
    </p:spTree>
    <p:extLst>
      <p:ext uri="{BB962C8B-B14F-4D97-AF65-F5344CB8AC3E}">
        <p14:creationId xmlns:p14="http://schemas.microsoft.com/office/powerpoint/2010/main" val="920363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9BC6D5C-E734-4EDC-A401-B8CD20E5FEF1}" type="slidenum">
              <a:rPr lang="en-US" altLang="en-US"/>
              <a:pPr>
                <a:defRPr/>
              </a:pPr>
              <a:t>‹#›</a:t>
            </a:fld>
            <a:endParaRPr lang="en-US" altLang="en-US"/>
          </a:p>
        </p:txBody>
      </p:sp>
    </p:spTree>
    <p:extLst>
      <p:ext uri="{BB962C8B-B14F-4D97-AF65-F5344CB8AC3E}">
        <p14:creationId xmlns:p14="http://schemas.microsoft.com/office/powerpoint/2010/main" val="3792454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47D39A6-CBE1-4A80-9424-841CD3DE79E2}" type="slidenum">
              <a:rPr lang="en-US" altLang="en-US"/>
              <a:pPr>
                <a:defRPr/>
              </a:pPr>
              <a:t>‹#›</a:t>
            </a:fld>
            <a:endParaRPr lang="en-US" altLang="en-US"/>
          </a:p>
        </p:txBody>
      </p:sp>
    </p:spTree>
    <p:extLst>
      <p:ext uri="{BB962C8B-B14F-4D97-AF65-F5344CB8AC3E}">
        <p14:creationId xmlns:p14="http://schemas.microsoft.com/office/powerpoint/2010/main" val="680760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26FC3F0-60B6-4723-B329-999A685EA641}" type="slidenum">
              <a:rPr lang="en-US" altLang="en-US"/>
              <a:pPr>
                <a:defRPr/>
              </a:pPr>
              <a:t>‹#›</a:t>
            </a:fld>
            <a:endParaRPr lang="en-US" altLang="en-US"/>
          </a:p>
        </p:txBody>
      </p:sp>
    </p:spTree>
    <p:extLst>
      <p:ext uri="{BB962C8B-B14F-4D97-AF65-F5344CB8AC3E}">
        <p14:creationId xmlns:p14="http://schemas.microsoft.com/office/powerpoint/2010/main" val="601187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BE52514-6166-4534-AA6D-9CECA9137CED}" type="slidenum">
              <a:rPr lang="en-US" altLang="en-US"/>
              <a:pPr>
                <a:defRPr/>
              </a:pPr>
              <a:t>‹#›</a:t>
            </a:fld>
            <a:endParaRPr lang="en-US" altLang="en-US"/>
          </a:p>
        </p:txBody>
      </p:sp>
    </p:spTree>
    <p:extLst>
      <p:ext uri="{BB962C8B-B14F-4D97-AF65-F5344CB8AC3E}">
        <p14:creationId xmlns:p14="http://schemas.microsoft.com/office/powerpoint/2010/main" val="2311489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998642D3-50AF-4BBA-A565-6484A2842045}" type="slidenum">
              <a:rPr lang="en-US" altLang="en-US"/>
              <a:pPr>
                <a:defRPr/>
              </a:pPr>
              <a:t>‹#›</a:t>
            </a:fld>
            <a:endParaRPr lang="en-US" altLang="en-US"/>
          </a:p>
        </p:txBody>
      </p:sp>
    </p:spTree>
    <p:extLst>
      <p:ext uri="{BB962C8B-B14F-4D97-AF65-F5344CB8AC3E}">
        <p14:creationId xmlns:p14="http://schemas.microsoft.com/office/powerpoint/2010/main" val="499392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7E2DF74-CC37-4AAA-8F85-11B02EE2480E}" type="slidenum">
              <a:rPr lang="en-US" altLang="en-US"/>
              <a:pPr>
                <a:defRPr/>
              </a:pPr>
              <a:t>‹#›</a:t>
            </a:fld>
            <a:endParaRPr lang="en-US" altLang="en-US"/>
          </a:p>
        </p:txBody>
      </p:sp>
    </p:spTree>
    <p:extLst>
      <p:ext uri="{BB962C8B-B14F-4D97-AF65-F5344CB8AC3E}">
        <p14:creationId xmlns:p14="http://schemas.microsoft.com/office/powerpoint/2010/main" val="2441285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312ACDD-DF12-4CEC-B040-A116C092DC9A}" type="slidenum">
              <a:rPr lang="en-US" altLang="en-US"/>
              <a:pPr>
                <a:defRPr/>
              </a:pPr>
              <a:t>‹#›</a:t>
            </a:fld>
            <a:endParaRPr lang="en-US" altLang="en-US"/>
          </a:p>
        </p:txBody>
      </p:sp>
    </p:spTree>
    <p:extLst>
      <p:ext uri="{BB962C8B-B14F-4D97-AF65-F5344CB8AC3E}">
        <p14:creationId xmlns:p14="http://schemas.microsoft.com/office/powerpoint/2010/main" val="4032733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AAA2BFC-3AF5-4054-9B60-05CD88C96205}" type="slidenum">
              <a:rPr lang="en-US" altLang="en-US"/>
              <a:pPr>
                <a:defRPr/>
              </a:pPr>
              <a:t>‹#›</a:t>
            </a:fld>
            <a:endParaRPr lang="en-US" altLang="en-US"/>
          </a:p>
        </p:txBody>
      </p:sp>
    </p:spTree>
    <p:extLst>
      <p:ext uri="{BB962C8B-B14F-4D97-AF65-F5344CB8AC3E}">
        <p14:creationId xmlns:p14="http://schemas.microsoft.com/office/powerpoint/2010/main" val="2903865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C80942F-4F29-4391-9BD9-C6C39B497470}" type="slidenum">
              <a:rPr lang="en-US" altLang="en-US"/>
              <a:pPr>
                <a:defRPr/>
              </a:pPr>
              <a:t>‹#›</a:t>
            </a:fld>
            <a:endParaRPr lang="en-US" altLang="en-US"/>
          </a:p>
        </p:txBody>
      </p:sp>
    </p:spTree>
    <p:extLst>
      <p:ext uri="{BB962C8B-B14F-4D97-AF65-F5344CB8AC3E}">
        <p14:creationId xmlns:p14="http://schemas.microsoft.com/office/powerpoint/2010/main" val="821012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spcBef>
                <a:spcPct val="0"/>
              </a:spcBef>
              <a:defRPr sz="1400" b="0">
                <a:solidFill>
                  <a:schemeClr val="tx1"/>
                </a:solidFill>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Bef>
                <a:spcPct val="0"/>
              </a:spcBef>
              <a:defRPr sz="1400" b="0">
                <a:solidFill>
                  <a:schemeClr val="tx1"/>
                </a:solidFill>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400" b="0">
                <a:solidFill>
                  <a:schemeClr val="tx1"/>
                </a:solidFill>
                <a:latin typeface="+mn-lt"/>
              </a:defRPr>
            </a:lvl1pPr>
          </a:lstStyle>
          <a:p>
            <a:pPr>
              <a:defRPr/>
            </a:pPr>
            <a:fld id="{A8168034-FDED-4A76-BDC3-B1D6584D24C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8.w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image" Target="../media/image8.wmf"/><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6.gi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ChangeArrowheads="1"/>
          </p:cNvSpPr>
          <p:nvPr/>
        </p:nvSpPr>
        <p:spPr bwMode="auto">
          <a:xfrm>
            <a:off x="0" y="1981200"/>
            <a:ext cx="9144000" cy="48768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25000"/>
              </a:spcBef>
              <a:buFontTx/>
              <a:buNone/>
            </a:pPr>
            <a:endParaRPr lang="en-US" altLang="en-US" sz="2100" dirty="0">
              <a:solidFill>
                <a:srgbClr val="FF0D0D"/>
              </a:solidFill>
              <a:latin typeface="Times New Roman" panose="02020603050405020304" pitchFamily="18" charset="0"/>
            </a:endParaRPr>
          </a:p>
        </p:txBody>
      </p:sp>
      <p:sp>
        <p:nvSpPr>
          <p:cNvPr id="2052" name="Text Box 4"/>
          <p:cNvSpPr txBox="1">
            <a:spLocks noChangeArrowheads="1"/>
          </p:cNvSpPr>
          <p:nvPr/>
        </p:nvSpPr>
        <p:spPr bwMode="auto">
          <a:xfrm>
            <a:off x="3657600" y="1600200"/>
            <a:ext cx="1447800" cy="113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200000"/>
              </a:lnSpc>
              <a:spcBef>
                <a:spcPct val="0"/>
              </a:spcBef>
              <a:buFontTx/>
              <a:buNone/>
            </a:pPr>
            <a:r>
              <a:rPr lang="en-US" altLang="en-US" sz="4000" dirty="0" err="1">
                <a:latin typeface="Times New Roman" panose="02020603050405020304" pitchFamily="18" charset="0"/>
              </a:rPr>
              <a:t>Bài</a:t>
            </a:r>
            <a:r>
              <a:rPr lang="en-US" altLang="en-US" sz="4000">
                <a:latin typeface="Times New Roman" panose="02020603050405020304" pitchFamily="18" charset="0"/>
              </a:rPr>
              <a:t> 2 </a:t>
            </a:r>
          </a:p>
        </p:txBody>
      </p:sp>
      <p:sp>
        <p:nvSpPr>
          <p:cNvPr id="2053" name="WordArt 5"/>
          <p:cNvSpPr>
            <a:spLocks noChangeArrowheads="1" noChangeShapeType="1" noTextEdit="1"/>
          </p:cNvSpPr>
          <p:nvPr/>
        </p:nvSpPr>
        <p:spPr bwMode="auto">
          <a:xfrm>
            <a:off x="762000" y="3124200"/>
            <a:ext cx="7924800" cy="114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kern="10">
                <a:solidFill>
                  <a:srgbClr val="0000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CÁC THÀNH PHẦN CƠ BẢN CỦA NGÔN NGỮ LẬP TRÌNH</a:t>
            </a:r>
            <a:endParaRPr lang="en-US" sz="3600" kern="10">
              <a:solidFill>
                <a:srgbClr val="0000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4648200"/>
            <a:ext cx="3810000" cy="211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5" name="Rectangle 7"/>
          <p:cNvSpPr>
            <a:spLocks noChangeArrowheads="1"/>
          </p:cNvSpPr>
          <p:nvPr/>
        </p:nvSpPr>
        <p:spPr bwMode="auto">
          <a:xfrm>
            <a:off x="5232400" y="6049963"/>
            <a:ext cx="3581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kumimoji="1" lang="en-US" altLang="en-US" sz="1200">
                <a:latin typeface="Times New Roman" panose="02020603050405020304" pitchFamily="18" charset="0"/>
              </a:rPr>
              <a:t>GIÁO ÁN ĐIỆN TỬ TIN HỌC LỚP 11</a:t>
            </a:r>
          </a:p>
        </p:txBody>
      </p:sp>
      <p:sp>
        <p:nvSpPr>
          <p:cNvPr id="2056" name="Line 8"/>
          <p:cNvSpPr>
            <a:spLocks noChangeShapeType="1"/>
          </p:cNvSpPr>
          <p:nvPr/>
        </p:nvSpPr>
        <p:spPr bwMode="auto">
          <a:xfrm>
            <a:off x="4800600" y="5943600"/>
            <a:ext cx="4191000" cy="0"/>
          </a:xfrm>
          <a:prstGeom prst="line">
            <a:avLst/>
          </a:prstGeom>
          <a:noFill/>
          <a:ln w="12700" cap="sq">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57" name="Picture 9" descr="495644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4572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OLONAISE-OGINSK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62484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tpag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6"/>
          <p:cNvSpPr txBox="1">
            <a:spLocks noChangeArrowheads="1"/>
          </p:cNvSpPr>
          <p:nvPr/>
        </p:nvSpPr>
        <p:spPr bwMode="auto">
          <a:xfrm>
            <a:off x="933450" y="80964"/>
            <a:ext cx="2286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800">
                <a:solidFill>
                  <a:srgbClr val="F20000"/>
                </a:solidFill>
                <a:latin typeface="Times New Roman" panose="02020603050405020304" pitchFamily="18" charset="0"/>
              </a:rPr>
              <a:t>Hằng và biến</a:t>
            </a:r>
          </a:p>
        </p:txBody>
      </p:sp>
      <p:sp>
        <p:nvSpPr>
          <p:cNvPr id="10244" name="AutoShape 8"/>
          <p:cNvSpPr>
            <a:spLocks noChangeArrowheads="1"/>
          </p:cNvSpPr>
          <p:nvPr/>
        </p:nvSpPr>
        <p:spPr bwMode="auto">
          <a:xfrm>
            <a:off x="76200" y="76200"/>
            <a:ext cx="762000" cy="609600"/>
          </a:xfrm>
          <a:prstGeom prst="star8">
            <a:avLst>
              <a:gd name="adj" fmla="val 38250"/>
            </a:avLst>
          </a:prstGeom>
          <a:gradFill rotWithShape="1">
            <a:gsLst>
              <a:gs pos="0">
                <a:srgbClr val="FFFFFF"/>
              </a:gs>
              <a:gs pos="100000">
                <a:srgbClr val="FF00F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25000"/>
              </a:spcBef>
              <a:buFontTx/>
              <a:buNone/>
            </a:pPr>
            <a:endParaRPr lang="en-US" altLang="en-US" sz="2100">
              <a:solidFill>
                <a:srgbClr val="FF0D0D"/>
              </a:solidFill>
              <a:latin typeface="Times New Roman" panose="02020603050405020304" pitchFamily="18" charset="0"/>
            </a:endParaRPr>
          </a:p>
        </p:txBody>
      </p:sp>
      <p:sp>
        <p:nvSpPr>
          <p:cNvPr id="10245" name="Text Box 9"/>
          <p:cNvSpPr txBox="1">
            <a:spLocks noChangeArrowheads="1"/>
          </p:cNvSpPr>
          <p:nvPr/>
        </p:nvSpPr>
        <p:spPr bwMode="auto">
          <a:xfrm>
            <a:off x="276225" y="152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solidFill>
                  <a:srgbClr val="000000"/>
                </a:solidFill>
                <a:latin typeface="Times New Roman" panose="02020603050405020304" pitchFamily="18" charset="0"/>
              </a:rPr>
              <a:t>b</a:t>
            </a:r>
          </a:p>
        </p:txBody>
      </p:sp>
      <p:sp>
        <p:nvSpPr>
          <p:cNvPr id="12298" name="Text Box 10"/>
          <p:cNvSpPr txBox="1">
            <a:spLocks noChangeArrowheads="1"/>
          </p:cNvSpPr>
          <p:nvPr/>
        </p:nvSpPr>
        <p:spPr bwMode="auto">
          <a:xfrm>
            <a:off x="245291" y="813414"/>
            <a:ext cx="835099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30188" indent="-230188" algn="just" eaLnBrk="1" hangingPunct="1">
              <a:spcBef>
                <a:spcPct val="50000"/>
              </a:spcBef>
              <a:buClr>
                <a:srgbClr val="0000FF"/>
              </a:buClr>
              <a:buFont typeface="Arial" panose="020B0604020202020204" pitchFamily="34" charset="0"/>
              <a:buChar char="•"/>
            </a:pPr>
            <a:r>
              <a:rPr lang="en-US" altLang="en-US" sz="2800" smtClean="0">
                <a:solidFill>
                  <a:srgbClr val="0000FF"/>
                </a:solidFill>
                <a:latin typeface="Times New Roman" panose="02020603050405020304" pitchFamily="18" charset="0"/>
              </a:rPr>
              <a:t>Hằng </a:t>
            </a:r>
            <a:r>
              <a:rPr lang="en-US" altLang="en-US" sz="2800">
                <a:latin typeface="Times New Roman" panose="02020603050405020304" pitchFamily="18" charset="0"/>
              </a:rPr>
              <a:t>là đại l</a:t>
            </a:r>
            <a:r>
              <a:rPr lang="vi-VN" altLang="en-US" sz="2800">
                <a:latin typeface="Times New Roman" panose="02020603050405020304" pitchFamily="18" charset="0"/>
              </a:rPr>
              <a:t>ư</a:t>
            </a:r>
            <a:r>
              <a:rPr lang="en-US" altLang="en-US" sz="2800">
                <a:latin typeface="Times New Roman" panose="02020603050405020304" pitchFamily="18" charset="0"/>
              </a:rPr>
              <a:t>ợng có giá trị không thay đổi trong quá trình thực hiện ch</a:t>
            </a:r>
            <a:r>
              <a:rPr lang="vi-VN" altLang="en-US" sz="2800">
                <a:latin typeface="Times New Roman" panose="02020603050405020304" pitchFamily="18" charset="0"/>
              </a:rPr>
              <a:t>ươ</a:t>
            </a:r>
            <a:r>
              <a:rPr lang="en-US" altLang="en-US" sz="2800">
                <a:latin typeface="Times New Roman" panose="02020603050405020304" pitchFamily="18" charset="0"/>
              </a:rPr>
              <a:t>ng trình. </a:t>
            </a:r>
          </a:p>
        </p:txBody>
      </p:sp>
      <p:sp>
        <p:nvSpPr>
          <p:cNvPr id="12300" name="Text Box 12"/>
          <p:cNvSpPr txBox="1">
            <a:spLocks noChangeArrowheads="1"/>
          </p:cNvSpPr>
          <p:nvPr/>
        </p:nvSpPr>
        <p:spPr bwMode="auto">
          <a:xfrm>
            <a:off x="457199" y="1827531"/>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Clr>
                <a:schemeClr val="tx1"/>
              </a:buClr>
              <a:buFont typeface=".VnBook-Antiqua" pitchFamily="34" charset="0"/>
              <a:buChar char="-"/>
            </a:pPr>
            <a:r>
              <a:rPr lang="en-US" altLang="en-US" sz="2400">
                <a:latin typeface="Times New Roman" panose="02020603050405020304" pitchFamily="18" charset="0"/>
              </a:rPr>
              <a:t> </a:t>
            </a:r>
            <a:r>
              <a:rPr lang="en-US" altLang="en-US" sz="2400">
                <a:solidFill>
                  <a:srgbClr val="DE00DE"/>
                </a:solidFill>
                <a:latin typeface="Times New Roman" panose="02020603050405020304" pitchFamily="18" charset="0"/>
              </a:rPr>
              <a:t>Hằng số học</a:t>
            </a:r>
            <a:r>
              <a:rPr lang="en-US" altLang="en-US" sz="2400">
                <a:solidFill>
                  <a:srgbClr val="0000FF"/>
                </a:solidFill>
                <a:latin typeface="Times New Roman" panose="02020603050405020304" pitchFamily="18" charset="0"/>
              </a:rPr>
              <a:t> </a:t>
            </a:r>
            <a:r>
              <a:rPr lang="en-US" altLang="en-US" sz="2400" i="1">
                <a:latin typeface="Times New Roman" panose="02020603050405020304" pitchFamily="18" charset="0"/>
              </a:rPr>
              <a:t>là các số nguyên và số thực, có hoặc không dấu.</a:t>
            </a:r>
          </a:p>
        </p:txBody>
      </p:sp>
      <p:sp>
        <p:nvSpPr>
          <p:cNvPr id="12301" name="Text Box 13"/>
          <p:cNvSpPr txBox="1">
            <a:spLocks noChangeArrowheads="1"/>
          </p:cNvSpPr>
          <p:nvPr/>
        </p:nvSpPr>
        <p:spPr bwMode="auto">
          <a:xfrm>
            <a:off x="457200" y="2382521"/>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Clr>
                <a:schemeClr val="tx1"/>
              </a:buClr>
              <a:buFont typeface=".VnBook-Antiqua" pitchFamily="34" charset="0"/>
              <a:buChar char="-"/>
            </a:pPr>
            <a:r>
              <a:rPr lang="en-US" altLang="en-US" sz="2400">
                <a:latin typeface="Times New Roman" panose="02020603050405020304" pitchFamily="18" charset="0"/>
              </a:rPr>
              <a:t> </a:t>
            </a:r>
            <a:r>
              <a:rPr lang="en-US" altLang="en-US" sz="2400">
                <a:solidFill>
                  <a:srgbClr val="DE00DE"/>
                </a:solidFill>
                <a:latin typeface="Times New Roman" panose="02020603050405020304" pitchFamily="18" charset="0"/>
              </a:rPr>
              <a:t>Hằng lôgic</a:t>
            </a:r>
            <a:r>
              <a:rPr lang="en-US" altLang="en-US" sz="2400">
                <a:solidFill>
                  <a:srgbClr val="0000FF"/>
                </a:solidFill>
                <a:latin typeface="Times New Roman" panose="02020603050405020304" pitchFamily="18" charset="0"/>
              </a:rPr>
              <a:t> </a:t>
            </a:r>
            <a:r>
              <a:rPr lang="en-US" altLang="en-US" sz="2400" i="1">
                <a:latin typeface="Times New Roman" panose="02020603050405020304" pitchFamily="18" charset="0"/>
              </a:rPr>
              <a:t>là các giá trị TRUE hoặc FALSE.</a:t>
            </a:r>
          </a:p>
        </p:txBody>
      </p:sp>
      <p:sp>
        <p:nvSpPr>
          <p:cNvPr id="12302" name="Text Box 14"/>
          <p:cNvSpPr txBox="1">
            <a:spLocks noChangeArrowheads="1"/>
          </p:cNvSpPr>
          <p:nvPr/>
        </p:nvSpPr>
        <p:spPr bwMode="auto">
          <a:xfrm>
            <a:off x="457200" y="2895600"/>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Clr>
                <a:schemeClr val="tx1"/>
              </a:buClr>
              <a:buFont typeface=".VnBook-Antiqua" pitchFamily="34" charset="0"/>
              <a:buChar char="-"/>
            </a:pPr>
            <a:r>
              <a:rPr lang="en-US" altLang="en-US" sz="2400">
                <a:latin typeface="Times New Roman" panose="02020603050405020304" pitchFamily="18" charset="0"/>
              </a:rPr>
              <a:t> </a:t>
            </a:r>
            <a:r>
              <a:rPr lang="en-US" altLang="en-US" sz="2400">
                <a:solidFill>
                  <a:srgbClr val="DE00DE"/>
                </a:solidFill>
                <a:latin typeface="Times New Roman" panose="02020603050405020304" pitchFamily="18" charset="0"/>
              </a:rPr>
              <a:t>Hằng xâu</a:t>
            </a:r>
            <a:r>
              <a:rPr lang="en-US" altLang="en-US" sz="2400">
                <a:solidFill>
                  <a:srgbClr val="0000FF"/>
                </a:solidFill>
                <a:latin typeface="Times New Roman" panose="02020603050405020304" pitchFamily="18" charset="0"/>
              </a:rPr>
              <a:t> </a:t>
            </a:r>
            <a:r>
              <a:rPr lang="en-US" altLang="en-US" sz="2400" i="1">
                <a:latin typeface="Times New Roman" panose="02020603050405020304" pitchFamily="18" charset="0"/>
              </a:rPr>
              <a:t>là chuỗi kí tự bất kì, khi viết đặt trong cặp dấu nháy.</a:t>
            </a:r>
          </a:p>
        </p:txBody>
      </p:sp>
      <p:grpSp>
        <p:nvGrpSpPr>
          <p:cNvPr id="12373" name="Group 85"/>
          <p:cNvGrpSpPr>
            <a:grpSpLocks/>
          </p:cNvGrpSpPr>
          <p:nvPr/>
        </p:nvGrpSpPr>
        <p:grpSpPr bwMode="auto">
          <a:xfrm>
            <a:off x="729068" y="3489543"/>
            <a:ext cx="7877176" cy="2949576"/>
            <a:chOff x="720" y="2385"/>
            <a:chExt cx="4416" cy="1858"/>
          </a:xfrm>
        </p:grpSpPr>
        <p:sp>
          <p:nvSpPr>
            <p:cNvPr id="12374" name="Rectangle 86"/>
            <p:cNvSpPr>
              <a:spLocks noChangeArrowheads="1"/>
            </p:cNvSpPr>
            <p:nvPr/>
          </p:nvSpPr>
          <p:spPr bwMode="auto">
            <a:xfrm>
              <a:off x="3408" y="2400"/>
              <a:ext cx="1728" cy="313"/>
            </a:xfrm>
            <a:prstGeom prst="rect">
              <a:avLst/>
            </a:prstGeom>
            <a:gradFill rotWithShape="1">
              <a:gsLst>
                <a:gs pos="0">
                  <a:srgbClr val="ABFF81"/>
                </a:gs>
                <a:gs pos="50000">
                  <a:schemeClr val="bg1"/>
                </a:gs>
                <a:gs pos="100000">
                  <a:srgbClr val="ABFF8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eaLnBrk="1" hangingPunct="1">
                <a:buFontTx/>
                <a:buNone/>
                <a:defRPr/>
              </a:pPr>
              <a:r>
                <a:rPr lang="en-US" altLang="en-US" smtClean="0">
                  <a:solidFill>
                    <a:srgbClr val="B43C00"/>
                  </a:solidFill>
                  <a:latin typeface="Times New Roman" panose="02020603050405020304" pitchFamily="18" charset="0"/>
                </a:rPr>
                <a:t>C/ C++</a:t>
              </a:r>
            </a:p>
          </p:txBody>
        </p:sp>
        <p:sp>
          <p:nvSpPr>
            <p:cNvPr id="12375" name="Rectangle 87"/>
            <p:cNvSpPr>
              <a:spLocks noChangeArrowheads="1"/>
            </p:cNvSpPr>
            <p:nvPr/>
          </p:nvSpPr>
          <p:spPr bwMode="auto">
            <a:xfrm>
              <a:off x="1975" y="2400"/>
              <a:ext cx="1433" cy="313"/>
            </a:xfrm>
            <a:prstGeom prst="rect">
              <a:avLst/>
            </a:prstGeom>
            <a:gradFill rotWithShape="1">
              <a:gsLst>
                <a:gs pos="0">
                  <a:srgbClr val="ABFF81"/>
                </a:gs>
                <a:gs pos="50000">
                  <a:schemeClr val="bg1"/>
                </a:gs>
                <a:gs pos="100000">
                  <a:srgbClr val="ABFF8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eaLnBrk="1" hangingPunct="1">
                <a:buFontTx/>
                <a:buNone/>
                <a:defRPr/>
              </a:pPr>
              <a:r>
                <a:rPr lang="en-US" altLang="en-US" smtClean="0">
                  <a:solidFill>
                    <a:srgbClr val="B43C00"/>
                  </a:solidFill>
                  <a:latin typeface="Times New Roman" panose="02020603050405020304" pitchFamily="18" charset="0"/>
                </a:rPr>
                <a:t>PASCAL</a:t>
              </a:r>
            </a:p>
          </p:txBody>
        </p:sp>
        <p:sp>
          <p:nvSpPr>
            <p:cNvPr id="12376" name="Rectangle 88"/>
            <p:cNvSpPr>
              <a:spLocks noChangeArrowheads="1"/>
            </p:cNvSpPr>
            <p:nvPr/>
          </p:nvSpPr>
          <p:spPr bwMode="auto">
            <a:xfrm>
              <a:off x="745" y="2400"/>
              <a:ext cx="1318" cy="313"/>
            </a:xfrm>
            <a:prstGeom prst="rect">
              <a:avLst/>
            </a:prstGeom>
            <a:gradFill rotWithShape="1">
              <a:gsLst>
                <a:gs pos="0">
                  <a:srgbClr val="ABFF81"/>
                </a:gs>
                <a:gs pos="50000">
                  <a:schemeClr val="bg1"/>
                </a:gs>
                <a:gs pos="100000">
                  <a:srgbClr val="ABFF8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eaLnBrk="1" hangingPunct="1">
                <a:buFontTx/>
                <a:buNone/>
                <a:defRPr/>
              </a:pPr>
              <a:r>
                <a:rPr lang="en-US" altLang="en-US" smtClean="0">
                  <a:solidFill>
                    <a:srgbClr val="B43C00"/>
                  </a:solidFill>
                  <a:latin typeface="Times New Roman" panose="02020603050405020304" pitchFamily="18" charset="0"/>
                </a:rPr>
                <a:t>LOẠI HẰNG</a:t>
              </a:r>
            </a:p>
          </p:txBody>
        </p:sp>
        <p:sp>
          <p:nvSpPr>
            <p:cNvPr id="10276" name="Line 89"/>
            <p:cNvSpPr>
              <a:spLocks noChangeShapeType="1"/>
            </p:cNvSpPr>
            <p:nvPr/>
          </p:nvSpPr>
          <p:spPr bwMode="auto">
            <a:xfrm>
              <a:off x="720" y="2400"/>
              <a:ext cx="4416"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277" name="Line 90"/>
            <p:cNvSpPr>
              <a:spLocks noChangeShapeType="1"/>
            </p:cNvSpPr>
            <p:nvPr/>
          </p:nvSpPr>
          <p:spPr bwMode="auto">
            <a:xfrm>
              <a:off x="720" y="2713"/>
              <a:ext cx="441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278" name="Line 91"/>
            <p:cNvSpPr>
              <a:spLocks noChangeShapeType="1"/>
            </p:cNvSpPr>
            <p:nvPr/>
          </p:nvSpPr>
          <p:spPr bwMode="auto">
            <a:xfrm>
              <a:off x="720" y="3460"/>
              <a:ext cx="441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279" name="Line 92"/>
            <p:cNvSpPr>
              <a:spLocks noChangeShapeType="1"/>
            </p:cNvSpPr>
            <p:nvPr/>
          </p:nvSpPr>
          <p:spPr bwMode="auto">
            <a:xfrm>
              <a:off x="720" y="3744"/>
              <a:ext cx="441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280" name="Line 93"/>
            <p:cNvSpPr>
              <a:spLocks noChangeShapeType="1"/>
            </p:cNvSpPr>
            <p:nvPr/>
          </p:nvSpPr>
          <p:spPr bwMode="auto">
            <a:xfrm>
              <a:off x="720" y="4243"/>
              <a:ext cx="4416"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281" name="Line 94"/>
            <p:cNvSpPr>
              <a:spLocks noChangeShapeType="1"/>
            </p:cNvSpPr>
            <p:nvPr/>
          </p:nvSpPr>
          <p:spPr bwMode="auto">
            <a:xfrm>
              <a:off x="720" y="2400"/>
              <a:ext cx="0" cy="1843"/>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282" name="Line 95"/>
            <p:cNvSpPr>
              <a:spLocks noChangeShapeType="1"/>
            </p:cNvSpPr>
            <p:nvPr/>
          </p:nvSpPr>
          <p:spPr bwMode="auto">
            <a:xfrm>
              <a:off x="2063" y="2385"/>
              <a:ext cx="0" cy="184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283" name="Line 96"/>
            <p:cNvSpPr>
              <a:spLocks noChangeShapeType="1"/>
            </p:cNvSpPr>
            <p:nvPr/>
          </p:nvSpPr>
          <p:spPr bwMode="auto">
            <a:xfrm>
              <a:off x="3601" y="2385"/>
              <a:ext cx="0" cy="3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284" name="Line 97"/>
            <p:cNvSpPr>
              <a:spLocks noChangeShapeType="1"/>
            </p:cNvSpPr>
            <p:nvPr/>
          </p:nvSpPr>
          <p:spPr bwMode="auto">
            <a:xfrm>
              <a:off x="5136" y="2400"/>
              <a:ext cx="0" cy="1843"/>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285" name="Line 98"/>
            <p:cNvSpPr>
              <a:spLocks noChangeShapeType="1"/>
            </p:cNvSpPr>
            <p:nvPr/>
          </p:nvSpPr>
          <p:spPr bwMode="auto">
            <a:xfrm>
              <a:off x="3601" y="3733"/>
              <a:ext cx="0" cy="49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sp>
        <p:nvSpPr>
          <p:cNvPr id="12387" name="Rectangle 99"/>
          <p:cNvSpPr>
            <a:spLocks noChangeArrowheads="1"/>
          </p:cNvSpPr>
          <p:nvPr/>
        </p:nvSpPr>
        <p:spPr bwMode="auto">
          <a:xfrm>
            <a:off x="3124684" y="4018397"/>
            <a:ext cx="5471601" cy="118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533400" indent="-533400">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295400" indent="-3810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Tx/>
              <a:buNone/>
            </a:pPr>
            <a:r>
              <a:rPr lang="en-US" altLang="en-US" sz="2000">
                <a:latin typeface="Times New Roman" panose="02020603050405020304" pitchFamily="18" charset="0"/>
              </a:rPr>
              <a:t>      3          0           -8           +15</a:t>
            </a:r>
          </a:p>
          <a:p>
            <a:pPr algn="just" eaLnBrk="1" hangingPunct="1">
              <a:buFontTx/>
              <a:buNone/>
            </a:pPr>
            <a:r>
              <a:rPr lang="en-US" altLang="en-US" sz="2000">
                <a:latin typeface="Times New Roman" panose="02020603050405020304" pitchFamily="18" charset="0"/>
              </a:rPr>
              <a:t>   2.5         5.0          -12.79        +6.8           0.2</a:t>
            </a:r>
          </a:p>
          <a:p>
            <a:pPr algn="just" eaLnBrk="1" hangingPunct="1">
              <a:buFontTx/>
              <a:buNone/>
            </a:pPr>
            <a:r>
              <a:rPr lang="en-US" altLang="en-US" sz="2000">
                <a:latin typeface="Times New Roman" panose="02020603050405020304" pitchFamily="18" charset="0"/>
              </a:rPr>
              <a:t>            -2.259E02                  1.7E-3</a:t>
            </a:r>
          </a:p>
        </p:txBody>
      </p:sp>
      <p:sp>
        <p:nvSpPr>
          <p:cNvPr id="12388" name="Rectangle 100"/>
          <p:cNvSpPr>
            <a:spLocks noChangeArrowheads="1"/>
          </p:cNvSpPr>
          <p:nvPr/>
        </p:nvSpPr>
        <p:spPr bwMode="auto">
          <a:xfrm>
            <a:off x="733423" y="3975820"/>
            <a:ext cx="2391259" cy="118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800">
                <a:solidFill>
                  <a:srgbClr val="FF00FF"/>
                </a:solidFill>
                <a:latin typeface="Times New Roman" panose="02020603050405020304" pitchFamily="18" charset="0"/>
              </a:rPr>
              <a:t>Hằng số học</a:t>
            </a:r>
          </a:p>
        </p:txBody>
      </p:sp>
      <p:sp>
        <p:nvSpPr>
          <p:cNvPr id="12389" name="Rectangle 101"/>
          <p:cNvSpPr>
            <a:spLocks noChangeArrowheads="1"/>
          </p:cNvSpPr>
          <p:nvPr/>
        </p:nvSpPr>
        <p:spPr bwMode="auto">
          <a:xfrm>
            <a:off x="3124682" y="5189394"/>
            <a:ext cx="547160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400">
                <a:latin typeface="Times New Roman" panose="02020603050405020304" pitchFamily="18" charset="0"/>
              </a:rPr>
              <a:t>TRUE</a:t>
            </a:r>
            <a:r>
              <a:rPr lang="en-US" altLang="en-US" sz="2000">
                <a:latin typeface="Times New Roman" panose="02020603050405020304" pitchFamily="18" charset="0"/>
              </a:rPr>
              <a:t>              FALSE</a:t>
            </a:r>
          </a:p>
        </p:txBody>
      </p:sp>
      <p:sp>
        <p:nvSpPr>
          <p:cNvPr id="12390" name="Rectangle 102"/>
          <p:cNvSpPr>
            <a:spLocks noChangeArrowheads="1"/>
          </p:cNvSpPr>
          <p:nvPr/>
        </p:nvSpPr>
        <p:spPr bwMode="auto">
          <a:xfrm>
            <a:off x="733423" y="5171641"/>
            <a:ext cx="238129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800">
                <a:solidFill>
                  <a:srgbClr val="FF00FF"/>
                </a:solidFill>
                <a:latin typeface="Times New Roman" panose="02020603050405020304" pitchFamily="18" charset="0"/>
              </a:rPr>
              <a:t>Hằng lôgic</a:t>
            </a:r>
          </a:p>
        </p:txBody>
      </p:sp>
      <p:sp>
        <p:nvSpPr>
          <p:cNvPr id="12391" name="Rectangle 103"/>
          <p:cNvSpPr>
            <a:spLocks noChangeArrowheads="1"/>
          </p:cNvSpPr>
          <p:nvPr/>
        </p:nvSpPr>
        <p:spPr bwMode="auto">
          <a:xfrm>
            <a:off x="5862789" y="5628841"/>
            <a:ext cx="2733497"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400">
                <a:solidFill>
                  <a:srgbClr val="0000FF"/>
                </a:solidFill>
                <a:latin typeface="Times New Roman" panose="02020603050405020304" pitchFamily="18" charset="0"/>
              </a:rPr>
              <a:t>“</a:t>
            </a:r>
            <a:r>
              <a:rPr lang="en-US" altLang="en-US" sz="2400">
                <a:latin typeface="Times New Roman" panose="02020603050405020304" pitchFamily="18" charset="0"/>
              </a:rPr>
              <a:t>Tin hoc</a:t>
            </a:r>
            <a:r>
              <a:rPr lang="en-US" altLang="en-US" sz="2400">
                <a:solidFill>
                  <a:srgbClr val="0000FF"/>
                </a:solidFill>
                <a:latin typeface="Times New Roman" panose="02020603050405020304" pitchFamily="18" charset="0"/>
              </a:rPr>
              <a:t>”</a:t>
            </a:r>
            <a:endParaRPr lang="en-US" altLang="en-US" sz="1800">
              <a:solidFill>
                <a:srgbClr val="0000FF"/>
              </a:solidFill>
              <a:latin typeface="Times New Roman" panose="02020603050405020304" pitchFamily="18" charset="0"/>
            </a:endParaRPr>
          </a:p>
          <a:p>
            <a:pPr algn="ctr" eaLnBrk="1" hangingPunct="1">
              <a:buFontTx/>
              <a:buNone/>
            </a:pPr>
            <a:r>
              <a:rPr lang="en-US" altLang="en-US" sz="1800">
                <a:solidFill>
                  <a:srgbClr val="0000FF"/>
                </a:solidFill>
                <a:latin typeface="Times New Roman" panose="02020603050405020304" pitchFamily="18" charset="0"/>
              </a:rPr>
              <a:t>“</a:t>
            </a:r>
            <a:r>
              <a:rPr lang="en-US" altLang="en-US" sz="2400">
                <a:latin typeface="Times New Roman" panose="02020603050405020304" pitchFamily="18" charset="0"/>
              </a:rPr>
              <a:t>12345</a:t>
            </a:r>
            <a:r>
              <a:rPr lang="en-US" altLang="en-US" sz="1800">
                <a:solidFill>
                  <a:srgbClr val="0000FF"/>
                </a:solidFill>
                <a:latin typeface="Times New Roman" panose="02020603050405020304" pitchFamily="18" charset="0"/>
              </a:rPr>
              <a:t>”</a:t>
            </a:r>
          </a:p>
        </p:txBody>
      </p:sp>
      <p:sp>
        <p:nvSpPr>
          <p:cNvPr id="12392" name="Rectangle 104"/>
          <p:cNvSpPr>
            <a:spLocks noChangeArrowheads="1"/>
          </p:cNvSpPr>
          <p:nvPr/>
        </p:nvSpPr>
        <p:spPr bwMode="auto">
          <a:xfrm>
            <a:off x="3133604" y="5645150"/>
            <a:ext cx="2729184"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400">
                <a:solidFill>
                  <a:srgbClr val="FF0000"/>
                </a:solidFill>
                <a:latin typeface="Times New Roman" panose="02020603050405020304" pitchFamily="18" charset="0"/>
              </a:rPr>
              <a:t>‘</a:t>
            </a:r>
            <a:r>
              <a:rPr lang="en-US" altLang="en-US" sz="2400">
                <a:latin typeface="Times New Roman" panose="02020603050405020304" pitchFamily="18" charset="0"/>
              </a:rPr>
              <a:t>Tin hoc</a:t>
            </a:r>
            <a:r>
              <a:rPr lang="en-US" altLang="en-US" sz="2400">
                <a:solidFill>
                  <a:srgbClr val="FF0000"/>
                </a:solidFill>
                <a:latin typeface="Times New Roman" panose="02020603050405020304" pitchFamily="18" charset="0"/>
              </a:rPr>
              <a:t>’</a:t>
            </a:r>
          </a:p>
          <a:p>
            <a:pPr algn="ctr" eaLnBrk="1" hangingPunct="1">
              <a:buFontTx/>
              <a:buNone/>
            </a:pPr>
            <a:r>
              <a:rPr lang="en-US" altLang="en-US" sz="2400">
                <a:solidFill>
                  <a:srgbClr val="FF0000"/>
                </a:solidFill>
                <a:latin typeface="Times New Roman" panose="02020603050405020304" pitchFamily="18" charset="0"/>
              </a:rPr>
              <a:t>‘</a:t>
            </a:r>
            <a:r>
              <a:rPr lang="en-US" altLang="en-US" sz="2400">
                <a:latin typeface="Times New Roman" panose="02020603050405020304" pitchFamily="18" charset="0"/>
              </a:rPr>
              <a:t>12345</a:t>
            </a:r>
            <a:r>
              <a:rPr lang="en-US" altLang="en-US" sz="2400">
                <a:solidFill>
                  <a:srgbClr val="FF0000"/>
                </a:solidFill>
                <a:latin typeface="Times New Roman" panose="02020603050405020304" pitchFamily="18" charset="0"/>
              </a:rPr>
              <a:t>’</a:t>
            </a:r>
          </a:p>
        </p:txBody>
      </p:sp>
      <p:sp>
        <p:nvSpPr>
          <p:cNvPr id="12393" name="Rectangle 105"/>
          <p:cNvSpPr>
            <a:spLocks noChangeArrowheads="1"/>
          </p:cNvSpPr>
          <p:nvPr/>
        </p:nvSpPr>
        <p:spPr bwMode="auto">
          <a:xfrm>
            <a:off x="733424" y="5653306"/>
            <a:ext cx="2390222"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800">
                <a:solidFill>
                  <a:srgbClr val="FF00FF"/>
                </a:solidFill>
                <a:latin typeface="Times New Roman" panose="02020603050405020304" pitchFamily="18" charset="0"/>
              </a:rPr>
              <a:t>Hằng xâu</a:t>
            </a:r>
            <a:r>
              <a:rPr lang="en-US" altLang="en-US" sz="2800" b="0">
                <a:latin typeface="Times New Roman" panose="02020603050405020304" pitchFamily="18" charset="0"/>
              </a:rPr>
              <a:t> </a:t>
            </a:r>
          </a:p>
        </p:txBody>
      </p:sp>
    </p:spTree>
    <p:extLst>
      <p:ext uri="{BB962C8B-B14F-4D97-AF65-F5344CB8AC3E}">
        <p14:creationId xmlns:p14="http://schemas.microsoft.com/office/powerpoint/2010/main" val="1235935001"/>
      </p:ext>
    </p:extLst>
  </p:cSld>
  <p:clrMapOvr>
    <a:masterClrMapping/>
  </p:clrMapOvr>
  <mc:AlternateContent xmlns:mc="http://schemas.openxmlformats.org/markup-compatibility/2006">
    <mc:Choice xmlns:p14="http://schemas.microsoft.com/office/powerpoint/2010/main" Requires="p14">
      <p:transition spd="slow" p14:dur="2000" advTm="40000"/>
    </mc:Choice>
    <mc:Fallback>
      <p:transition spd="slow" advTm="4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2298"/>
                                        </p:tgtEl>
                                        <p:attrNameLst>
                                          <p:attrName>style.visibility</p:attrName>
                                        </p:attrNameLst>
                                      </p:cBhvr>
                                      <p:to>
                                        <p:strVal val="visible"/>
                                      </p:to>
                                    </p:set>
                                    <p:animEffect transition="in" filter="strips(downRight)">
                                      <p:cBhvr>
                                        <p:cTn id="7" dur="1000"/>
                                        <p:tgtEl>
                                          <p:spTgt spid="122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2300"/>
                                        </p:tgtEl>
                                        <p:attrNameLst>
                                          <p:attrName>style.visibility</p:attrName>
                                        </p:attrNameLst>
                                      </p:cBhvr>
                                      <p:to>
                                        <p:strVal val="visible"/>
                                      </p:to>
                                    </p:set>
                                  </p:childTnLst>
                                </p:cTn>
                              </p:par>
                            </p:childTnLst>
                          </p:cTn>
                        </p:par>
                        <p:par>
                          <p:cTn id="12" fill="hold" nodeType="afterGroup">
                            <p:stCondLst>
                              <p:cond delay="500"/>
                            </p:stCondLst>
                            <p:childTnLst>
                              <p:par>
                                <p:cTn id="13" presetID="1" presetClass="entr" presetSubtype="0" fill="hold" nodeType="afterEffect">
                                  <p:stCondLst>
                                    <p:cond delay="0"/>
                                  </p:stCondLst>
                                  <p:childTnLst>
                                    <p:set>
                                      <p:cBhvr>
                                        <p:cTn id="14" dur="1" fill="hold">
                                          <p:stCondLst>
                                            <p:cond delay="0"/>
                                          </p:stCondLst>
                                        </p:cTn>
                                        <p:tgtEl>
                                          <p:spTgt spid="12373"/>
                                        </p:tgtEl>
                                        <p:attrNameLst>
                                          <p:attrName>style.visibility</p:attrName>
                                        </p:attrNameLst>
                                      </p:cBhvr>
                                      <p:to>
                                        <p:strVal val="visible"/>
                                      </p:to>
                                    </p:set>
                                  </p:childTnLst>
                                </p:cTn>
                              </p:par>
                            </p:childTnLst>
                          </p:cTn>
                        </p:par>
                        <p:par>
                          <p:cTn id="15" fill="hold" nodeType="afterGroup">
                            <p:stCondLst>
                              <p:cond delay="5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12388"/>
                                        </p:tgtEl>
                                        <p:attrNameLst>
                                          <p:attrName>style.visibility</p:attrName>
                                        </p:attrNameLst>
                                      </p:cBhvr>
                                      <p:to>
                                        <p:strVal val="visible"/>
                                      </p:to>
                                    </p:set>
                                    <p:anim calcmode="discrete" valueType="clr">
                                      <p:cBhvr override="childStyle">
                                        <p:cTn id="18" dur="80"/>
                                        <p:tgtEl>
                                          <p:spTgt spid="1238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2388"/>
                                        </p:tgtEl>
                                        <p:attrNameLst>
                                          <p:attrName>fillcolor</p:attrName>
                                        </p:attrNameLst>
                                      </p:cBhvr>
                                      <p:tavLst>
                                        <p:tav tm="0">
                                          <p:val>
                                            <p:clrVal>
                                              <a:schemeClr val="accent2"/>
                                            </p:clrVal>
                                          </p:val>
                                        </p:tav>
                                        <p:tav tm="50000">
                                          <p:val>
                                            <p:clrVal>
                                              <a:schemeClr val="hlink"/>
                                            </p:clrVal>
                                          </p:val>
                                        </p:tav>
                                      </p:tavLst>
                                    </p:anim>
                                    <p:set>
                                      <p:cBhvr>
                                        <p:cTn id="20" dur="80"/>
                                        <p:tgtEl>
                                          <p:spTgt spid="12388"/>
                                        </p:tgtEl>
                                        <p:attrNameLst>
                                          <p:attrName>fill.type</p:attrName>
                                        </p:attrNameLst>
                                      </p:cBhvr>
                                      <p:to>
                                        <p:strVal val="solid"/>
                                      </p:to>
                                    </p:set>
                                  </p:childTnLst>
                                </p:cTn>
                              </p:par>
                            </p:childTnLst>
                          </p:cTn>
                        </p:par>
                        <p:par>
                          <p:cTn id="21" fill="hold" nodeType="afterGroup">
                            <p:stCondLst>
                              <p:cond delay="9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12387"/>
                                        </p:tgtEl>
                                        <p:attrNameLst>
                                          <p:attrName>style.visibility</p:attrName>
                                        </p:attrNameLst>
                                      </p:cBhvr>
                                      <p:to>
                                        <p:strVal val="visible"/>
                                      </p:to>
                                    </p:set>
                                    <p:anim calcmode="discrete" valueType="clr">
                                      <p:cBhvr override="childStyle">
                                        <p:cTn id="24" dur="80"/>
                                        <p:tgtEl>
                                          <p:spTgt spid="12387"/>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2387"/>
                                        </p:tgtEl>
                                        <p:attrNameLst>
                                          <p:attrName>fillcolor</p:attrName>
                                        </p:attrNameLst>
                                      </p:cBhvr>
                                      <p:tavLst>
                                        <p:tav tm="0">
                                          <p:val>
                                            <p:clrVal>
                                              <a:schemeClr val="accent2"/>
                                            </p:clrVal>
                                          </p:val>
                                        </p:tav>
                                        <p:tav tm="50000">
                                          <p:val>
                                            <p:clrVal>
                                              <a:schemeClr val="hlink"/>
                                            </p:clrVal>
                                          </p:val>
                                        </p:tav>
                                      </p:tavLst>
                                    </p:anim>
                                    <p:set>
                                      <p:cBhvr>
                                        <p:cTn id="26" dur="80"/>
                                        <p:tgtEl>
                                          <p:spTgt spid="12387"/>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301"/>
                                        </p:tgtEl>
                                        <p:attrNameLst>
                                          <p:attrName>style.visibility</p:attrName>
                                        </p:attrNameLst>
                                      </p:cBhvr>
                                      <p:to>
                                        <p:strVal val="visible"/>
                                      </p:to>
                                    </p:set>
                                  </p:childTnLst>
                                </p:cTn>
                              </p:par>
                            </p:childTnLst>
                          </p:cTn>
                        </p:par>
                        <p:par>
                          <p:cTn id="31" fill="hold" nodeType="afterGroup">
                            <p:stCondLst>
                              <p:cond delay="0"/>
                            </p:stCondLst>
                            <p:childTnLst>
                              <p:par>
                                <p:cTn id="32" presetID="27" presetClass="entr" presetSubtype="0" fill="hold" grpId="0" nodeType="afterEffect">
                                  <p:stCondLst>
                                    <p:cond delay="0"/>
                                  </p:stCondLst>
                                  <p:iterate type="lt">
                                    <p:tmPct val="50000"/>
                                  </p:iterate>
                                  <p:childTnLst>
                                    <p:set>
                                      <p:cBhvr>
                                        <p:cTn id="33" dur="1" fill="hold">
                                          <p:stCondLst>
                                            <p:cond delay="0"/>
                                          </p:stCondLst>
                                        </p:cTn>
                                        <p:tgtEl>
                                          <p:spTgt spid="12390"/>
                                        </p:tgtEl>
                                        <p:attrNameLst>
                                          <p:attrName>style.visibility</p:attrName>
                                        </p:attrNameLst>
                                      </p:cBhvr>
                                      <p:to>
                                        <p:strVal val="visible"/>
                                      </p:to>
                                    </p:set>
                                    <p:anim calcmode="discrete" valueType="clr">
                                      <p:cBhvr override="childStyle">
                                        <p:cTn id="34" dur="80"/>
                                        <p:tgtEl>
                                          <p:spTgt spid="12390"/>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2390"/>
                                        </p:tgtEl>
                                        <p:attrNameLst>
                                          <p:attrName>fillcolor</p:attrName>
                                        </p:attrNameLst>
                                      </p:cBhvr>
                                      <p:tavLst>
                                        <p:tav tm="0">
                                          <p:val>
                                            <p:clrVal>
                                              <a:schemeClr val="accent2"/>
                                            </p:clrVal>
                                          </p:val>
                                        </p:tav>
                                        <p:tav tm="50000">
                                          <p:val>
                                            <p:clrVal>
                                              <a:schemeClr val="hlink"/>
                                            </p:clrVal>
                                          </p:val>
                                        </p:tav>
                                      </p:tavLst>
                                    </p:anim>
                                    <p:set>
                                      <p:cBhvr>
                                        <p:cTn id="36" dur="80"/>
                                        <p:tgtEl>
                                          <p:spTgt spid="12390"/>
                                        </p:tgtEl>
                                        <p:attrNameLst>
                                          <p:attrName>fill.type</p:attrName>
                                        </p:attrNameLst>
                                      </p:cBhvr>
                                      <p:to>
                                        <p:strVal val="solid"/>
                                      </p:to>
                                    </p:set>
                                  </p:childTnLst>
                                </p:cTn>
                              </p:par>
                            </p:childTnLst>
                          </p:cTn>
                        </p:par>
                        <p:par>
                          <p:cTn id="37" fill="hold" nodeType="afterGroup">
                            <p:stCondLst>
                              <p:cond delay="400"/>
                            </p:stCondLst>
                            <p:childTnLst>
                              <p:par>
                                <p:cTn id="38" presetID="27" presetClass="entr" presetSubtype="0" fill="hold" grpId="0" nodeType="afterEffect">
                                  <p:stCondLst>
                                    <p:cond delay="0"/>
                                  </p:stCondLst>
                                  <p:iterate type="lt">
                                    <p:tmPct val="50000"/>
                                  </p:iterate>
                                  <p:childTnLst>
                                    <p:set>
                                      <p:cBhvr>
                                        <p:cTn id="39" dur="1" fill="hold">
                                          <p:stCondLst>
                                            <p:cond delay="0"/>
                                          </p:stCondLst>
                                        </p:cTn>
                                        <p:tgtEl>
                                          <p:spTgt spid="12389"/>
                                        </p:tgtEl>
                                        <p:attrNameLst>
                                          <p:attrName>style.visibility</p:attrName>
                                        </p:attrNameLst>
                                      </p:cBhvr>
                                      <p:to>
                                        <p:strVal val="visible"/>
                                      </p:to>
                                    </p:set>
                                    <p:anim calcmode="discrete" valueType="clr">
                                      <p:cBhvr override="childStyle">
                                        <p:cTn id="40" dur="80"/>
                                        <p:tgtEl>
                                          <p:spTgt spid="12389"/>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2389"/>
                                        </p:tgtEl>
                                        <p:attrNameLst>
                                          <p:attrName>fillcolor</p:attrName>
                                        </p:attrNameLst>
                                      </p:cBhvr>
                                      <p:tavLst>
                                        <p:tav tm="0">
                                          <p:val>
                                            <p:clrVal>
                                              <a:schemeClr val="accent2"/>
                                            </p:clrVal>
                                          </p:val>
                                        </p:tav>
                                        <p:tav tm="50000">
                                          <p:val>
                                            <p:clrVal>
                                              <a:schemeClr val="hlink"/>
                                            </p:clrVal>
                                          </p:val>
                                        </p:tav>
                                      </p:tavLst>
                                    </p:anim>
                                    <p:set>
                                      <p:cBhvr>
                                        <p:cTn id="42" dur="80"/>
                                        <p:tgtEl>
                                          <p:spTgt spid="12389"/>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2302"/>
                                        </p:tgtEl>
                                        <p:attrNameLst>
                                          <p:attrName>style.visibility</p:attrName>
                                        </p:attrNameLst>
                                      </p:cBhvr>
                                      <p:to>
                                        <p:strVal val="visible"/>
                                      </p:to>
                                    </p:set>
                                  </p:childTnLst>
                                </p:cTn>
                              </p:par>
                            </p:childTnLst>
                          </p:cTn>
                        </p:par>
                        <p:par>
                          <p:cTn id="47" fill="hold" nodeType="afterGroup">
                            <p:stCondLst>
                              <p:cond delay="500"/>
                            </p:stCondLst>
                            <p:childTnLst>
                              <p:par>
                                <p:cTn id="48" presetID="27" presetClass="entr" presetSubtype="0" fill="hold" grpId="0" nodeType="afterEffect">
                                  <p:stCondLst>
                                    <p:cond delay="0"/>
                                  </p:stCondLst>
                                  <p:iterate type="lt">
                                    <p:tmPct val="50000"/>
                                  </p:iterate>
                                  <p:childTnLst>
                                    <p:set>
                                      <p:cBhvr>
                                        <p:cTn id="49" dur="1" fill="hold">
                                          <p:stCondLst>
                                            <p:cond delay="0"/>
                                          </p:stCondLst>
                                        </p:cTn>
                                        <p:tgtEl>
                                          <p:spTgt spid="12393"/>
                                        </p:tgtEl>
                                        <p:attrNameLst>
                                          <p:attrName>style.visibility</p:attrName>
                                        </p:attrNameLst>
                                      </p:cBhvr>
                                      <p:to>
                                        <p:strVal val="visible"/>
                                      </p:to>
                                    </p:set>
                                    <p:anim calcmode="discrete" valueType="clr">
                                      <p:cBhvr override="childStyle">
                                        <p:cTn id="50" dur="80"/>
                                        <p:tgtEl>
                                          <p:spTgt spid="12393"/>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12393"/>
                                        </p:tgtEl>
                                        <p:attrNameLst>
                                          <p:attrName>fillcolor</p:attrName>
                                        </p:attrNameLst>
                                      </p:cBhvr>
                                      <p:tavLst>
                                        <p:tav tm="0">
                                          <p:val>
                                            <p:clrVal>
                                              <a:schemeClr val="accent2"/>
                                            </p:clrVal>
                                          </p:val>
                                        </p:tav>
                                        <p:tav tm="50000">
                                          <p:val>
                                            <p:clrVal>
                                              <a:schemeClr val="hlink"/>
                                            </p:clrVal>
                                          </p:val>
                                        </p:tav>
                                      </p:tavLst>
                                    </p:anim>
                                    <p:set>
                                      <p:cBhvr>
                                        <p:cTn id="52" dur="80"/>
                                        <p:tgtEl>
                                          <p:spTgt spid="12393"/>
                                        </p:tgtEl>
                                        <p:attrNameLst>
                                          <p:attrName>fill.type</p:attrName>
                                        </p:attrNameLst>
                                      </p:cBhvr>
                                      <p:to>
                                        <p:strVal val="solid"/>
                                      </p:to>
                                    </p:set>
                                  </p:childTnLst>
                                </p:cTn>
                              </p:par>
                            </p:childTnLst>
                          </p:cTn>
                        </p:par>
                        <p:par>
                          <p:cTn id="53" fill="hold" nodeType="afterGroup">
                            <p:stCondLst>
                              <p:cond delay="820"/>
                            </p:stCondLst>
                            <p:childTnLst>
                              <p:par>
                                <p:cTn id="54" presetID="27" presetClass="entr" presetSubtype="0" fill="hold" grpId="0" nodeType="afterEffect">
                                  <p:stCondLst>
                                    <p:cond delay="0"/>
                                  </p:stCondLst>
                                  <p:iterate type="lt">
                                    <p:tmPct val="50000"/>
                                  </p:iterate>
                                  <p:childTnLst>
                                    <p:set>
                                      <p:cBhvr>
                                        <p:cTn id="55" dur="1" fill="hold">
                                          <p:stCondLst>
                                            <p:cond delay="0"/>
                                          </p:stCondLst>
                                        </p:cTn>
                                        <p:tgtEl>
                                          <p:spTgt spid="12392"/>
                                        </p:tgtEl>
                                        <p:attrNameLst>
                                          <p:attrName>style.visibility</p:attrName>
                                        </p:attrNameLst>
                                      </p:cBhvr>
                                      <p:to>
                                        <p:strVal val="visible"/>
                                      </p:to>
                                    </p:set>
                                    <p:anim calcmode="discrete" valueType="clr">
                                      <p:cBhvr override="childStyle">
                                        <p:cTn id="56" dur="80"/>
                                        <p:tgtEl>
                                          <p:spTgt spid="12392"/>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2392"/>
                                        </p:tgtEl>
                                        <p:attrNameLst>
                                          <p:attrName>fillcolor</p:attrName>
                                        </p:attrNameLst>
                                      </p:cBhvr>
                                      <p:tavLst>
                                        <p:tav tm="0">
                                          <p:val>
                                            <p:clrVal>
                                              <a:schemeClr val="accent2"/>
                                            </p:clrVal>
                                          </p:val>
                                        </p:tav>
                                        <p:tav tm="50000">
                                          <p:val>
                                            <p:clrVal>
                                              <a:schemeClr val="hlink"/>
                                            </p:clrVal>
                                          </p:val>
                                        </p:tav>
                                      </p:tavLst>
                                    </p:anim>
                                    <p:set>
                                      <p:cBhvr>
                                        <p:cTn id="58" dur="80"/>
                                        <p:tgtEl>
                                          <p:spTgt spid="12392"/>
                                        </p:tgtEl>
                                        <p:attrNameLst>
                                          <p:attrName>fill.type</p:attrName>
                                        </p:attrNameLst>
                                      </p:cBhvr>
                                      <p:to>
                                        <p:strVal val="solid"/>
                                      </p:to>
                                    </p:set>
                                  </p:childTnLst>
                                </p:cTn>
                              </p:par>
                            </p:childTnLst>
                          </p:cTn>
                        </p:par>
                        <p:par>
                          <p:cTn id="59" fill="hold" nodeType="afterGroup">
                            <p:stCondLst>
                              <p:cond delay="1460"/>
                            </p:stCondLst>
                            <p:childTnLst>
                              <p:par>
                                <p:cTn id="60" presetID="27" presetClass="entr" presetSubtype="0" fill="hold" grpId="0" nodeType="afterEffect">
                                  <p:stCondLst>
                                    <p:cond delay="0"/>
                                  </p:stCondLst>
                                  <p:iterate type="lt">
                                    <p:tmPct val="50000"/>
                                  </p:iterate>
                                  <p:childTnLst>
                                    <p:set>
                                      <p:cBhvr>
                                        <p:cTn id="61" dur="1" fill="hold">
                                          <p:stCondLst>
                                            <p:cond delay="0"/>
                                          </p:stCondLst>
                                        </p:cTn>
                                        <p:tgtEl>
                                          <p:spTgt spid="12391"/>
                                        </p:tgtEl>
                                        <p:attrNameLst>
                                          <p:attrName>style.visibility</p:attrName>
                                        </p:attrNameLst>
                                      </p:cBhvr>
                                      <p:to>
                                        <p:strVal val="visible"/>
                                      </p:to>
                                    </p:set>
                                    <p:anim calcmode="discrete" valueType="clr">
                                      <p:cBhvr override="childStyle">
                                        <p:cTn id="62" dur="80"/>
                                        <p:tgtEl>
                                          <p:spTgt spid="12391"/>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12391"/>
                                        </p:tgtEl>
                                        <p:attrNameLst>
                                          <p:attrName>fillcolor</p:attrName>
                                        </p:attrNameLst>
                                      </p:cBhvr>
                                      <p:tavLst>
                                        <p:tav tm="0">
                                          <p:val>
                                            <p:clrVal>
                                              <a:schemeClr val="accent2"/>
                                            </p:clrVal>
                                          </p:val>
                                        </p:tav>
                                        <p:tav tm="50000">
                                          <p:val>
                                            <p:clrVal>
                                              <a:schemeClr val="hlink"/>
                                            </p:clrVal>
                                          </p:val>
                                        </p:tav>
                                      </p:tavLst>
                                    </p:anim>
                                    <p:set>
                                      <p:cBhvr>
                                        <p:cTn id="64" dur="80"/>
                                        <p:tgtEl>
                                          <p:spTgt spid="1239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autoUpdateAnimBg="0"/>
      <p:bldP spid="12300" grpId="0" autoUpdateAnimBg="0"/>
      <p:bldP spid="12301" grpId="0" autoUpdateAnimBg="0"/>
      <p:bldP spid="12302" grpId="0" autoUpdateAnimBg="0"/>
      <p:bldP spid="12387" grpId="0"/>
      <p:bldP spid="12388" grpId="0"/>
      <p:bldP spid="12389" grpId="0"/>
      <p:bldP spid="12390" grpId="0"/>
      <p:bldP spid="12391" grpId="0"/>
      <p:bldP spid="12392" grpId="0"/>
      <p:bldP spid="1239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7" name="Text Box 29"/>
          <p:cNvSpPr txBox="1">
            <a:spLocks noChangeArrowheads="1"/>
          </p:cNvSpPr>
          <p:nvPr/>
        </p:nvSpPr>
        <p:spPr bwMode="auto">
          <a:xfrm>
            <a:off x="1447800" y="833496"/>
            <a:ext cx="72390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Clr>
                <a:srgbClr val="0000FF"/>
              </a:buClr>
              <a:buFont typeface="Symbol" panose="05050102010706020507" pitchFamily="18" charset="2"/>
              <a:buNone/>
            </a:pPr>
            <a:r>
              <a:rPr lang="en-US" altLang="en-US">
                <a:latin typeface="Times New Roman" panose="02020603050405020304" pitchFamily="18" charset="0"/>
              </a:rPr>
              <a:t>là những đại l</a:t>
            </a:r>
            <a:r>
              <a:rPr lang="vi-VN" altLang="en-US">
                <a:latin typeface="Times New Roman" panose="02020603050405020304" pitchFamily="18" charset="0"/>
              </a:rPr>
              <a:t>ư</a:t>
            </a:r>
            <a:r>
              <a:rPr lang="en-US" altLang="en-US">
                <a:latin typeface="Times New Roman" panose="02020603050405020304" pitchFamily="18" charset="0"/>
              </a:rPr>
              <a:t>ợng đ</a:t>
            </a:r>
            <a:r>
              <a:rPr lang="vi-VN" altLang="en-US">
                <a:latin typeface="Times New Roman" panose="02020603050405020304" pitchFamily="18" charset="0"/>
              </a:rPr>
              <a:t>ư</a:t>
            </a:r>
            <a:r>
              <a:rPr lang="en-US" altLang="en-US">
                <a:latin typeface="Times New Roman" panose="02020603050405020304" pitchFamily="18" charset="0"/>
              </a:rPr>
              <a:t>ợc đặt tên, dùng để l</a:t>
            </a:r>
            <a:r>
              <a:rPr lang="vi-VN" altLang="en-US">
                <a:latin typeface="Times New Roman" panose="02020603050405020304" pitchFamily="18" charset="0"/>
              </a:rPr>
              <a:t>ư</a:t>
            </a:r>
            <a:r>
              <a:rPr lang="en-US" altLang="en-US">
                <a:latin typeface="Times New Roman" panose="02020603050405020304" pitchFamily="18" charset="0"/>
              </a:rPr>
              <a:t>u trữ giá trị và giá trị có thể đ</a:t>
            </a:r>
            <a:r>
              <a:rPr lang="vi-VN" altLang="en-US">
                <a:latin typeface="Times New Roman" panose="02020603050405020304" pitchFamily="18" charset="0"/>
              </a:rPr>
              <a:t>ư</a:t>
            </a:r>
            <a:r>
              <a:rPr lang="en-US" altLang="en-US">
                <a:latin typeface="Times New Roman" panose="02020603050405020304" pitchFamily="18" charset="0"/>
              </a:rPr>
              <a:t>ợc thay đổi trong quá trình thực hiện ch</a:t>
            </a:r>
            <a:r>
              <a:rPr lang="vi-VN" altLang="en-US">
                <a:latin typeface="Times New Roman" panose="02020603050405020304" pitchFamily="18" charset="0"/>
              </a:rPr>
              <a:t>ươ</a:t>
            </a:r>
            <a:r>
              <a:rPr lang="en-US" altLang="en-US">
                <a:latin typeface="Times New Roman" panose="02020603050405020304" pitchFamily="18" charset="0"/>
              </a:rPr>
              <a:t>ng trình.</a:t>
            </a:r>
          </a:p>
        </p:txBody>
      </p:sp>
      <p:sp>
        <p:nvSpPr>
          <p:cNvPr id="17448" name="Text Box 40"/>
          <p:cNvSpPr txBox="1">
            <a:spLocks noChangeArrowheads="1"/>
          </p:cNvSpPr>
          <p:nvPr/>
        </p:nvSpPr>
        <p:spPr bwMode="auto">
          <a:xfrm>
            <a:off x="457200" y="5181600"/>
            <a:ext cx="8382000" cy="1077218"/>
          </a:xfrm>
          <a:prstGeom prst="rect">
            <a:avLst/>
          </a:prstGeom>
          <a:noFill/>
          <a:ln>
            <a:noFill/>
          </a:ln>
          <a:effectLst/>
          <a:extLst>
            <a:ext uri="{909E8E84-426E-40DD-AFC4-6F175D3DCCD1}">
              <a14:hiddenFill xmlns:a14="http://schemas.microsoft.com/office/drawing/2010/main">
                <a:gradFill rotWithShape="1">
                  <a:gsLst>
                    <a:gs pos="0">
                      <a:srgbClr val="6DC4FF"/>
                    </a:gs>
                    <a:gs pos="50000">
                      <a:schemeClr val="bg1"/>
                    </a:gs>
                    <a:gs pos="100000">
                      <a:srgbClr val="6DC4FF"/>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4963" indent="-334963" algn="l">
              <a:spcBef>
                <a:spcPct val="0"/>
              </a:spcBef>
              <a:defRPr>
                <a:solidFill>
                  <a:schemeClr val="tx1"/>
                </a:solidFill>
                <a:latin typeface="Arial" panose="020B0604020202020204" pitchFamily="34" charset="0"/>
              </a:defRPr>
            </a:lvl1pPr>
            <a:lvl2pPr marL="515938"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eaLnBrk="1" hangingPunct="1">
              <a:spcBef>
                <a:spcPct val="50000"/>
              </a:spcBef>
              <a:buClr>
                <a:srgbClr val="0000FF"/>
              </a:buClr>
              <a:buFont typeface="Wingdings" panose="05000000000000000000" pitchFamily="2" charset="2"/>
              <a:buChar char="Ø"/>
              <a:defRPr/>
            </a:pPr>
            <a:r>
              <a:rPr lang="en-US" altLang="en-US" sz="3200" i="1" smtClean="0">
                <a:solidFill>
                  <a:srgbClr val="0000FF"/>
                </a:solidFill>
                <a:latin typeface="Times New Roman" panose="02020603050405020304" pitchFamily="18" charset="0"/>
              </a:rPr>
              <a:t>Tên biến mang giá trị của biến tại từng thời điểm thực hiện ch</a:t>
            </a:r>
            <a:r>
              <a:rPr lang="vi-VN" altLang="en-US" sz="3200" i="1" smtClean="0">
                <a:solidFill>
                  <a:srgbClr val="0000FF"/>
                </a:solidFill>
                <a:latin typeface="Times New Roman" panose="02020603050405020304" pitchFamily="18" charset="0"/>
              </a:rPr>
              <a:t>ươ</a:t>
            </a:r>
            <a:r>
              <a:rPr lang="en-US" altLang="en-US" sz="3200" i="1" smtClean="0">
                <a:solidFill>
                  <a:srgbClr val="0000FF"/>
                </a:solidFill>
                <a:latin typeface="Times New Roman" panose="02020603050405020304" pitchFamily="18" charset="0"/>
              </a:rPr>
              <a:t>ng trình.</a:t>
            </a:r>
          </a:p>
        </p:txBody>
      </p:sp>
      <p:pic>
        <p:nvPicPr>
          <p:cNvPr id="11268" name="Picture 58" descr="tpag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9" descr="tpag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9" name="Text Box 61"/>
          <p:cNvSpPr txBox="1">
            <a:spLocks noChangeArrowheads="1"/>
          </p:cNvSpPr>
          <p:nvPr/>
        </p:nvSpPr>
        <p:spPr bwMode="auto">
          <a:xfrm>
            <a:off x="4038600" y="4129627"/>
            <a:ext cx="5105400" cy="584775"/>
          </a:xfrm>
          <a:prstGeom prst="rect">
            <a:avLst/>
          </a:prstGeom>
          <a:noFill/>
          <a:ln>
            <a:noFill/>
          </a:ln>
          <a:effectLst/>
          <a:extLst>
            <a:ext uri="{909E8E84-426E-40DD-AFC4-6F175D3DCCD1}">
              <a14:hiddenFill xmlns:a14="http://schemas.microsoft.com/office/drawing/2010/main">
                <a:gradFill rotWithShape="1">
                  <a:gsLst>
                    <a:gs pos="0">
                      <a:srgbClr val="6DC4FF"/>
                    </a:gs>
                    <a:gs pos="50000">
                      <a:schemeClr val="bg1"/>
                    </a:gs>
                    <a:gs pos="100000">
                      <a:srgbClr val="6DC4FF"/>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0"/>
              </a:spcBef>
              <a:defRPr>
                <a:solidFill>
                  <a:schemeClr val="tx1"/>
                </a:solidFill>
                <a:latin typeface="Arial" panose="020B0604020202020204" pitchFamily="34" charset="0"/>
              </a:defRPr>
            </a:lvl1pPr>
            <a:lvl2pPr marL="515938"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eaLnBrk="1" hangingPunct="1">
              <a:spcBef>
                <a:spcPct val="50000"/>
              </a:spcBef>
              <a:buClr>
                <a:srgbClr val="0000FF"/>
              </a:buClr>
              <a:buFont typeface="Wingdings" panose="05000000000000000000" pitchFamily="2" charset="2"/>
              <a:buChar char="F"/>
              <a:defRPr/>
            </a:pPr>
            <a:r>
              <a:rPr lang="en-US" altLang="en-US" sz="3200" i="1" smtClean="0">
                <a:latin typeface="Times New Roman" panose="02020603050405020304" pitchFamily="18" charset="0"/>
              </a:rPr>
              <a:t> CV, R và S là các </a:t>
            </a:r>
            <a:r>
              <a:rPr lang="en-US" altLang="en-US" sz="3200" i="1" smtClean="0">
                <a:solidFill>
                  <a:srgbClr val="9F0505"/>
                </a:solidFill>
                <a:latin typeface="Times New Roman" panose="02020603050405020304" pitchFamily="18" charset="0"/>
              </a:rPr>
              <a:t>biến</a:t>
            </a:r>
          </a:p>
        </p:txBody>
      </p:sp>
      <p:sp>
        <p:nvSpPr>
          <p:cNvPr id="17470" name="Text Box 62"/>
          <p:cNvSpPr txBox="1">
            <a:spLocks noChangeArrowheads="1"/>
          </p:cNvSpPr>
          <p:nvPr/>
        </p:nvSpPr>
        <p:spPr bwMode="auto">
          <a:xfrm>
            <a:off x="4618182" y="3188914"/>
            <a:ext cx="3916218" cy="584775"/>
          </a:xfrm>
          <a:prstGeom prst="rect">
            <a:avLst/>
          </a:prstGeom>
          <a:gradFill rotWithShape="1">
            <a:gsLst>
              <a:gs pos="0">
                <a:srgbClr val="66FFFF"/>
              </a:gs>
              <a:gs pos="50000">
                <a:schemeClr val="bg1"/>
              </a:gs>
              <a:gs pos="100000">
                <a:srgbClr val="66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0"/>
              </a:spcBef>
              <a:defRPr>
                <a:solidFill>
                  <a:schemeClr val="tx1"/>
                </a:solidFill>
                <a:latin typeface="Arial" panose="020B0604020202020204" pitchFamily="34" charset="0"/>
              </a:defRPr>
            </a:lvl1pPr>
            <a:lvl2pPr marL="515938"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eaLnBrk="1" hangingPunct="1">
              <a:spcBef>
                <a:spcPct val="50000"/>
              </a:spcBef>
              <a:buClr>
                <a:srgbClr val="0000FF"/>
              </a:buClr>
              <a:buFont typeface="Wingdings" panose="05000000000000000000" pitchFamily="2" charset="2"/>
              <a:buNone/>
              <a:defRPr/>
            </a:pPr>
            <a:r>
              <a:rPr lang="en-US" altLang="en-US" sz="3200" smtClean="0">
                <a:solidFill>
                  <a:srgbClr val="FF0D0D"/>
                </a:solidFill>
                <a:latin typeface="Times New Roman" panose="02020603050405020304" pitchFamily="18" charset="0"/>
              </a:rPr>
              <a:t>Trong ví dụ trên:	</a:t>
            </a:r>
          </a:p>
        </p:txBody>
      </p:sp>
      <p:sp>
        <p:nvSpPr>
          <p:cNvPr id="11272" name="Text Box 63"/>
          <p:cNvSpPr txBox="1">
            <a:spLocks noChangeArrowheads="1"/>
          </p:cNvSpPr>
          <p:nvPr/>
        </p:nvSpPr>
        <p:spPr bwMode="auto">
          <a:xfrm>
            <a:off x="76200" y="824345"/>
            <a:ext cx="1371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Clr>
                <a:srgbClr val="0000FF"/>
              </a:buClr>
              <a:buFont typeface="Symbol" panose="05050102010706020507" pitchFamily="18" charset="2"/>
              <a:buChar char="·"/>
            </a:pPr>
            <a:r>
              <a:rPr lang="en-US" altLang="en-US">
                <a:latin typeface="Times New Roman" panose="02020603050405020304" pitchFamily="18" charset="0"/>
              </a:rPr>
              <a:t>  </a:t>
            </a:r>
            <a:r>
              <a:rPr lang="en-US" altLang="en-US">
                <a:solidFill>
                  <a:srgbClr val="0000FF"/>
                </a:solidFill>
                <a:latin typeface="Times New Roman" panose="02020603050405020304" pitchFamily="18" charset="0"/>
              </a:rPr>
              <a:t>Biến</a:t>
            </a:r>
            <a:endParaRPr lang="en-US" altLang="en-US">
              <a:latin typeface="Times New Roman" panose="02020603050405020304" pitchFamily="18" charset="0"/>
            </a:endParaRPr>
          </a:p>
        </p:txBody>
      </p:sp>
      <p:sp>
        <p:nvSpPr>
          <p:cNvPr id="11" name="Text Box 6"/>
          <p:cNvSpPr txBox="1">
            <a:spLocks noChangeArrowheads="1"/>
          </p:cNvSpPr>
          <p:nvPr/>
        </p:nvSpPr>
        <p:spPr bwMode="auto">
          <a:xfrm>
            <a:off x="933450" y="80964"/>
            <a:ext cx="2286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800">
                <a:solidFill>
                  <a:srgbClr val="F20000"/>
                </a:solidFill>
                <a:latin typeface="Times New Roman" panose="02020603050405020304" pitchFamily="18" charset="0"/>
              </a:rPr>
              <a:t>Hằng và biến</a:t>
            </a:r>
          </a:p>
        </p:txBody>
      </p:sp>
      <p:sp>
        <p:nvSpPr>
          <p:cNvPr id="13" name="AutoShape 8"/>
          <p:cNvSpPr>
            <a:spLocks noChangeArrowheads="1"/>
          </p:cNvSpPr>
          <p:nvPr/>
        </p:nvSpPr>
        <p:spPr bwMode="auto">
          <a:xfrm>
            <a:off x="76200" y="67554"/>
            <a:ext cx="762000" cy="609600"/>
          </a:xfrm>
          <a:prstGeom prst="star8">
            <a:avLst>
              <a:gd name="adj" fmla="val 38250"/>
            </a:avLst>
          </a:prstGeom>
          <a:gradFill rotWithShape="1">
            <a:gsLst>
              <a:gs pos="0">
                <a:srgbClr val="FFFFFF"/>
              </a:gs>
              <a:gs pos="100000">
                <a:srgbClr val="FF00F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25000"/>
              </a:spcBef>
              <a:buFontTx/>
              <a:buNone/>
            </a:pPr>
            <a:endParaRPr lang="en-US" altLang="en-US" sz="2100">
              <a:solidFill>
                <a:srgbClr val="FF0D0D"/>
              </a:solidFill>
              <a:latin typeface="Times New Roman" panose="02020603050405020304" pitchFamily="18" charset="0"/>
            </a:endParaRPr>
          </a:p>
        </p:txBody>
      </p:sp>
      <p:sp>
        <p:nvSpPr>
          <p:cNvPr id="14" name="Text Box 9"/>
          <p:cNvSpPr txBox="1">
            <a:spLocks noChangeArrowheads="1"/>
          </p:cNvSpPr>
          <p:nvPr/>
        </p:nvSpPr>
        <p:spPr bwMode="auto">
          <a:xfrm>
            <a:off x="276225" y="143754"/>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solidFill>
                  <a:srgbClr val="000000"/>
                </a:solidFill>
                <a:latin typeface="Times New Roman" panose="02020603050405020304" pitchFamily="18" charset="0"/>
              </a:rPr>
              <a:t>b</a:t>
            </a:r>
          </a:p>
        </p:txBody>
      </p:sp>
    </p:spTree>
  </p:cSld>
  <p:clrMapOvr>
    <a:masterClrMapping/>
  </p:clrMapOvr>
  <mc:AlternateContent xmlns:mc="http://schemas.openxmlformats.org/markup-compatibility/2006">
    <mc:Choice xmlns:p14="http://schemas.microsoft.com/office/powerpoint/2010/main" Requires="p14">
      <p:transition spd="slow" p14:dur="2000" advTm="25000"/>
    </mc:Choice>
    <mc:Fallback>
      <p:transition spd="slow" advTm="2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7437"/>
                                        </p:tgtEl>
                                        <p:attrNameLst>
                                          <p:attrName>style.visibility</p:attrName>
                                        </p:attrNameLst>
                                      </p:cBhvr>
                                      <p:to>
                                        <p:strVal val="visible"/>
                                      </p:to>
                                    </p:set>
                                    <p:animEffect transition="in" filter="strips(downRight)">
                                      <p:cBhvr>
                                        <p:cTn id="7" dur="500"/>
                                        <p:tgtEl>
                                          <p:spTgt spid="17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7470"/>
                                        </p:tgtEl>
                                        <p:attrNameLst>
                                          <p:attrName>style.visibility</p:attrName>
                                        </p:attrNameLst>
                                      </p:cBhvr>
                                      <p:to>
                                        <p:strVal val="visible"/>
                                      </p:to>
                                    </p:set>
                                    <p:anim calcmode="discrete" valueType="clr">
                                      <p:cBhvr override="childStyle">
                                        <p:cTn id="12" dur="80"/>
                                        <p:tgtEl>
                                          <p:spTgt spid="1747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7470"/>
                                        </p:tgtEl>
                                        <p:attrNameLst>
                                          <p:attrName>fillcolor</p:attrName>
                                        </p:attrNameLst>
                                      </p:cBhvr>
                                      <p:tavLst>
                                        <p:tav tm="0">
                                          <p:val>
                                            <p:clrVal>
                                              <a:schemeClr val="accent2"/>
                                            </p:clrVal>
                                          </p:val>
                                        </p:tav>
                                        <p:tav tm="50000">
                                          <p:val>
                                            <p:clrVal>
                                              <a:schemeClr val="hlink"/>
                                            </p:clrVal>
                                          </p:val>
                                        </p:tav>
                                      </p:tavLst>
                                    </p:anim>
                                    <p:set>
                                      <p:cBhvr>
                                        <p:cTn id="14" dur="80"/>
                                        <p:tgtEl>
                                          <p:spTgt spid="17470"/>
                                        </p:tgtEl>
                                        <p:attrNameLst>
                                          <p:attrName>fill.type</p:attrName>
                                        </p:attrNameLst>
                                      </p:cBhvr>
                                      <p:to>
                                        <p:strVal val="solid"/>
                                      </p:to>
                                    </p:set>
                                  </p:childTnLst>
                                </p:cTn>
                              </p:par>
                            </p:childTnLst>
                          </p:cTn>
                        </p:par>
                        <p:par>
                          <p:cTn id="15" fill="hold" nodeType="afterGroup">
                            <p:stCondLst>
                              <p:cond delay="6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17469"/>
                                        </p:tgtEl>
                                        <p:attrNameLst>
                                          <p:attrName>style.visibility</p:attrName>
                                        </p:attrNameLst>
                                      </p:cBhvr>
                                      <p:to>
                                        <p:strVal val="visible"/>
                                      </p:to>
                                    </p:set>
                                    <p:anim calcmode="discrete" valueType="clr">
                                      <p:cBhvr override="childStyle">
                                        <p:cTn id="18" dur="80"/>
                                        <p:tgtEl>
                                          <p:spTgt spid="1746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7469"/>
                                        </p:tgtEl>
                                        <p:attrNameLst>
                                          <p:attrName>fillcolor</p:attrName>
                                        </p:attrNameLst>
                                      </p:cBhvr>
                                      <p:tavLst>
                                        <p:tav tm="0">
                                          <p:val>
                                            <p:clrVal>
                                              <a:schemeClr val="accent2"/>
                                            </p:clrVal>
                                          </p:val>
                                        </p:tav>
                                        <p:tav tm="50000">
                                          <p:val>
                                            <p:clrVal>
                                              <a:schemeClr val="hlink"/>
                                            </p:clrVal>
                                          </p:val>
                                        </p:tav>
                                      </p:tavLst>
                                    </p:anim>
                                    <p:set>
                                      <p:cBhvr>
                                        <p:cTn id="20" dur="80"/>
                                        <p:tgtEl>
                                          <p:spTgt spid="17469"/>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48"/>
                                        </p:tgtEl>
                                        <p:attrNameLst>
                                          <p:attrName>style.visibility</p:attrName>
                                        </p:attrNameLst>
                                      </p:cBhvr>
                                      <p:to>
                                        <p:strVal val="visible"/>
                                      </p:to>
                                    </p:set>
                                    <p:anim calcmode="lin" valueType="num">
                                      <p:cBhvr additive="base">
                                        <p:cTn id="25" dur="500" fill="hold"/>
                                        <p:tgtEl>
                                          <p:spTgt spid="17448"/>
                                        </p:tgtEl>
                                        <p:attrNameLst>
                                          <p:attrName>ppt_x</p:attrName>
                                        </p:attrNameLst>
                                      </p:cBhvr>
                                      <p:tavLst>
                                        <p:tav tm="0">
                                          <p:val>
                                            <p:strVal val="0-#ppt_w/2"/>
                                          </p:val>
                                        </p:tav>
                                        <p:tav tm="100000">
                                          <p:val>
                                            <p:strVal val="#ppt_x"/>
                                          </p:val>
                                        </p:tav>
                                      </p:tavLst>
                                    </p:anim>
                                    <p:anim calcmode="lin" valueType="num">
                                      <p:cBhvr additive="base">
                                        <p:cTn id="26" dur="500" fill="hold"/>
                                        <p:tgtEl>
                                          <p:spTgt spid="174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7" grpId="0" autoUpdateAnimBg="0"/>
      <p:bldP spid="17448" grpId="0"/>
      <p:bldP spid="17469" grpId="0"/>
      <p:bldP spid="174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Text Box 9"/>
          <p:cNvSpPr txBox="1">
            <a:spLocks noChangeArrowheads="1"/>
          </p:cNvSpPr>
          <p:nvPr/>
        </p:nvSpPr>
        <p:spPr bwMode="auto">
          <a:xfrm>
            <a:off x="131618" y="834761"/>
            <a:ext cx="428244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1450" indent="-1714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Clr>
                <a:schemeClr val="tx1"/>
              </a:buClr>
              <a:buFont typeface=".VnBook-Antiqua" pitchFamily="34" charset="0"/>
              <a:buChar char="-"/>
            </a:pPr>
            <a:r>
              <a:rPr lang="en-US" altLang="en-US" sz="2400">
                <a:latin typeface="Times New Roman" panose="02020603050405020304" pitchFamily="18" charset="0"/>
              </a:rPr>
              <a:t>Các đoạn </a:t>
            </a:r>
            <a:r>
              <a:rPr lang="en-US" altLang="en-US" sz="2400">
                <a:solidFill>
                  <a:srgbClr val="FF0000"/>
                </a:solidFill>
                <a:latin typeface="Times New Roman" panose="02020603050405020304" pitchFamily="18" charset="0"/>
              </a:rPr>
              <a:t>chú thích </a:t>
            </a:r>
            <a:r>
              <a:rPr lang="en-US" altLang="en-US" sz="2400">
                <a:latin typeface="Times New Roman" panose="02020603050405020304" pitchFamily="18" charset="0"/>
              </a:rPr>
              <a:t>đặt trong ch</a:t>
            </a:r>
            <a:r>
              <a:rPr lang="vi-VN" altLang="en-US" sz="2400">
                <a:latin typeface="Times New Roman" panose="02020603050405020304" pitchFamily="18" charset="0"/>
              </a:rPr>
              <a:t>ươ</a:t>
            </a:r>
            <a:r>
              <a:rPr lang="en-US" altLang="en-US" sz="2400">
                <a:latin typeface="Times New Roman" panose="02020603050405020304" pitchFamily="18" charset="0"/>
              </a:rPr>
              <a:t>ng trình nguồn </a:t>
            </a:r>
            <a:r>
              <a:rPr lang="en-US" altLang="en-US" sz="2400">
                <a:solidFill>
                  <a:srgbClr val="FF0000"/>
                </a:solidFill>
                <a:latin typeface="Times New Roman" panose="02020603050405020304" pitchFamily="18" charset="0"/>
              </a:rPr>
              <a:t>giúp ng</a:t>
            </a:r>
            <a:r>
              <a:rPr lang="vi-VN" altLang="en-US" sz="2400">
                <a:solidFill>
                  <a:srgbClr val="FF0000"/>
                </a:solidFill>
                <a:latin typeface="Times New Roman" panose="02020603050405020304" pitchFamily="18" charset="0"/>
              </a:rPr>
              <a:t>ư</a:t>
            </a:r>
            <a:r>
              <a:rPr lang="en-US" altLang="en-US" sz="2400">
                <a:solidFill>
                  <a:srgbClr val="FF0000"/>
                </a:solidFill>
                <a:latin typeface="Times New Roman" panose="02020603050405020304" pitchFamily="18" charset="0"/>
              </a:rPr>
              <a:t>ời đọc dễ dàng nhận biết ý nghĩa của ch</a:t>
            </a:r>
            <a:r>
              <a:rPr lang="vi-VN" altLang="en-US" sz="2400">
                <a:solidFill>
                  <a:srgbClr val="FF0000"/>
                </a:solidFill>
                <a:latin typeface="Times New Roman" panose="02020603050405020304" pitchFamily="18" charset="0"/>
              </a:rPr>
              <a:t>ươ</a:t>
            </a:r>
            <a:r>
              <a:rPr lang="en-US" altLang="en-US" sz="2400">
                <a:solidFill>
                  <a:srgbClr val="FF0000"/>
                </a:solidFill>
                <a:latin typeface="Times New Roman" panose="02020603050405020304" pitchFamily="18" charset="0"/>
              </a:rPr>
              <a:t>ng trình đó</a:t>
            </a:r>
            <a:r>
              <a:rPr lang="en-US" altLang="en-US" sz="2400">
                <a:latin typeface="Times New Roman" panose="02020603050405020304" pitchFamily="18" charset="0"/>
              </a:rPr>
              <a:t>.</a:t>
            </a:r>
          </a:p>
        </p:txBody>
      </p:sp>
      <p:sp>
        <p:nvSpPr>
          <p:cNvPr id="22538" name="Text Box 10"/>
          <p:cNvSpPr txBox="1">
            <a:spLocks noChangeArrowheads="1"/>
          </p:cNvSpPr>
          <p:nvPr/>
        </p:nvSpPr>
        <p:spPr bwMode="auto">
          <a:xfrm>
            <a:off x="96520" y="2701730"/>
            <a:ext cx="430553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1450" indent="-1714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Clr>
                <a:schemeClr val="tx1"/>
              </a:buClr>
              <a:buFont typeface=".VnBook-Antiqua" pitchFamily="34" charset="0"/>
              <a:buChar char="-"/>
            </a:pPr>
            <a:r>
              <a:rPr lang="en-US" altLang="en-US" sz="2400">
                <a:latin typeface="Times New Roman" panose="02020603050405020304" pitchFamily="18" charset="0"/>
              </a:rPr>
              <a:t>Chú thích </a:t>
            </a:r>
            <a:r>
              <a:rPr lang="en-US" altLang="en-US" sz="2400">
                <a:solidFill>
                  <a:srgbClr val="FF0000"/>
                </a:solidFill>
                <a:latin typeface="Times New Roman" panose="02020603050405020304" pitchFamily="18" charset="0"/>
              </a:rPr>
              <a:t>không làm ảnh h</a:t>
            </a:r>
            <a:r>
              <a:rPr lang="vi-VN" altLang="en-US" sz="2400">
                <a:solidFill>
                  <a:srgbClr val="FF0000"/>
                </a:solidFill>
                <a:latin typeface="Times New Roman" panose="02020603050405020304" pitchFamily="18" charset="0"/>
              </a:rPr>
              <a:t>ư</a:t>
            </a:r>
            <a:r>
              <a:rPr lang="en-US" altLang="en-US" sz="2400">
                <a:solidFill>
                  <a:srgbClr val="FF0000"/>
                </a:solidFill>
                <a:latin typeface="Times New Roman" panose="02020603050405020304" pitchFamily="18" charset="0"/>
              </a:rPr>
              <a:t>ởng đến nội dung ch</a:t>
            </a:r>
            <a:r>
              <a:rPr lang="vi-VN" altLang="en-US" sz="2400">
                <a:solidFill>
                  <a:srgbClr val="FF0000"/>
                </a:solidFill>
                <a:latin typeface="Times New Roman" panose="02020603050405020304" pitchFamily="18" charset="0"/>
              </a:rPr>
              <a:t>ươ</a:t>
            </a:r>
            <a:r>
              <a:rPr lang="en-US" altLang="en-US" sz="2400">
                <a:solidFill>
                  <a:srgbClr val="FF0000"/>
                </a:solidFill>
                <a:latin typeface="Times New Roman" panose="02020603050405020304" pitchFamily="18" charset="0"/>
              </a:rPr>
              <a:t>ng trình nguồn</a:t>
            </a:r>
            <a:r>
              <a:rPr lang="en-US" altLang="en-US" sz="2400">
                <a:latin typeface="Times New Roman" panose="02020603050405020304" pitchFamily="18" charset="0"/>
              </a:rPr>
              <a:t> và </a:t>
            </a:r>
            <a:r>
              <a:rPr lang="en-US" altLang="en-US" sz="2400">
                <a:solidFill>
                  <a:srgbClr val="FF0000"/>
                </a:solidFill>
                <a:latin typeface="Times New Roman" panose="02020603050405020304" pitchFamily="18" charset="0"/>
              </a:rPr>
              <a:t>đ</a:t>
            </a:r>
            <a:r>
              <a:rPr lang="vi-VN" altLang="en-US" sz="2400">
                <a:solidFill>
                  <a:srgbClr val="FF0000"/>
                </a:solidFill>
                <a:latin typeface="Times New Roman" panose="02020603050405020304" pitchFamily="18" charset="0"/>
              </a:rPr>
              <a:t>ư</a:t>
            </a:r>
            <a:r>
              <a:rPr lang="en-US" altLang="en-US" sz="2400">
                <a:solidFill>
                  <a:srgbClr val="FF0000"/>
                </a:solidFill>
                <a:latin typeface="Times New Roman" panose="02020603050405020304" pitchFamily="18" charset="0"/>
              </a:rPr>
              <a:t>ợc ch</a:t>
            </a:r>
            <a:r>
              <a:rPr lang="vi-VN" altLang="en-US" sz="2400">
                <a:solidFill>
                  <a:srgbClr val="FF0000"/>
                </a:solidFill>
                <a:latin typeface="Times New Roman" panose="02020603050405020304" pitchFamily="18" charset="0"/>
              </a:rPr>
              <a:t>ươ</a:t>
            </a:r>
            <a:r>
              <a:rPr lang="en-US" altLang="en-US" sz="2400">
                <a:solidFill>
                  <a:srgbClr val="FF0000"/>
                </a:solidFill>
                <a:latin typeface="Times New Roman" panose="02020603050405020304" pitchFamily="18" charset="0"/>
              </a:rPr>
              <a:t>ng trình dịch bỏ qua</a:t>
            </a:r>
            <a:r>
              <a:rPr lang="en-US" altLang="en-US" sz="2400">
                <a:latin typeface="Times New Roman" panose="02020603050405020304" pitchFamily="18" charset="0"/>
              </a:rPr>
              <a:t>.</a:t>
            </a:r>
          </a:p>
        </p:txBody>
      </p:sp>
      <p:pic>
        <p:nvPicPr>
          <p:cNvPr id="12292" name="Picture 11" descr="tpag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2" descr="tpag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4" name="Group 13"/>
          <p:cNvGrpSpPr>
            <a:grpSpLocks/>
          </p:cNvGrpSpPr>
          <p:nvPr/>
        </p:nvGrpSpPr>
        <p:grpSpPr bwMode="auto">
          <a:xfrm>
            <a:off x="76200" y="4"/>
            <a:ext cx="3124200" cy="630238"/>
            <a:chOff x="0" y="3024"/>
            <a:chExt cx="1968" cy="397"/>
          </a:xfrm>
        </p:grpSpPr>
        <p:sp>
          <p:nvSpPr>
            <p:cNvPr id="12299" name="Text Box 14"/>
            <p:cNvSpPr txBox="1">
              <a:spLocks noChangeArrowheads="1"/>
            </p:cNvSpPr>
            <p:nvPr/>
          </p:nvSpPr>
          <p:spPr bwMode="auto">
            <a:xfrm>
              <a:off x="528" y="3091"/>
              <a:ext cx="144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800">
                  <a:solidFill>
                    <a:srgbClr val="F20000"/>
                  </a:solidFill>
                  <a:latin typeface="Times New Roman" panose="02020603050405020304" pitchFamily="18" charset="0"/>
                </a:rPr>
                <a:t>Chú thích</a:t>
              </a:r>
            </a:p>
          </p:txBody>
        </p:sp>
        <p:grpSp>
          <p:nvGrpSpPr>
            <p:cNvPr id="12300" name="Group 15"/>
            <p:cNvGrpSpPr>
              <a:grpSpLocks/>
            </p:cNvGrpSpPr>
            <p:nvPr/>
          </p:nvGrpSpPr>
          <p:grpSpPr bwMode="auto">
            <a:xfrm>
              <a:off x="0" y="3024"/>
              <a:ext cx="432" cy="384"/>
              <a:chOff x="0" y="480"/>
              <a:chExt cx="480" cy="384"/>
            </a:xfrm>
          </p:grpSpPr>
          <p:sp>
            <p:nvSpPr>
              <p:cNvPr id="12301" name="AutoShape 16"/>
              <p:cNvSpPr>
                <a:spLocks noChangeArrowheads="1"/>
              </p:cNvSpPr>
              <p:nvPr/>
            </p:nvSpPr>
            <p:spPr bwMode="auto">
              <a:xfrm>
                <a:off x="0" y="480"/>
                <a:ext cx="480" cy="384"/>
              </a:xfrm>
              <a:prstGeom prst="star8">
                <a:avLst>
                  <a:gd name="adj" fmla="val 38250"/>
                </a:avLst>
              </a:prstGeom>
              <a:gradFill rotWithShape="1">
                <a:gsLst>
                  <a:gs pos="0">
                    <a:srgbClr val="FFFFFF"/>
                  </a:gs>
                  <a:gs pos="100000">
                    <a:srgbClr val="FF00F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25000"/>
                  </a:spcBef>
                  <a:buFontTx/>
                  <a:buNone/>
                </a:pPr>
                <a:endParaRPr lang="en-US" altLang="en-US" sz="2100">
                  <a:solidFill>
                    <a:srgbClr val="FF0D0D"/>
                  </a:solidFill>
                  <a:latin typeface="Times New Roman" panose="02020603050405020304" pitchFamily="18" charset="0"/>
                </a:endParaRPr>
              </a:p>
            </p:txBody>
          </p:sp>
          <p:sp>
            <p:nvSpPr>
              <p:cNvPr id="12302" name="Text Box 17"/>
              <p:cNvSpPr txBox="1">
                <a:spLocks noChangeArrowheads="1"/>
              </p:cNvSpPr>
              <p:nvPr/>
            </p:nvSpPr>
            <p:spPr bwMode="auto">
              <a:xfrm>
                <a:off x="96" y="480"/>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solidFill>
                      <a:srgbClr val="000000"/>
                    </a:solidFill>
                    <a:latin typeface="Times New Roman" panose="02020603050405020304" pitchFamily="18" charset="0"/>
                  </a:rPr>
                  <a:t>c</a:t>
                </a:r>
              </a:p>
            </p:txBody>
          </p:sp>
        </p:grpSp>
      </p:grpSp>
      <p:sp>
        <p:nvSpPr>
          <p:cNvPr id="22546" name="Text Box 18"/>
          <p:cNvSpPr txBox="1">
            <a:spLocks noChangeArrowheads="1"/>
          </p:cNvSpPr>
          <p:nvPr/>
        </p:nvSpPr>
        <p:spPr bwMode="auto">
          <a:xfrm>
            <a:off x="4495800" y="1844219"/>
            <a:ext cx="4648200" cy="4708981"/>
          </a:xfrm>
          <a:prstGeom prst="rect">
            <a:avLst/>
          </a:prstGeom>
          <a:solidFill>
            <a:srgbClr val="00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solidFill>
                <a:srgbClr val="FFFF00"/>
              </a:solidFill>
              <a:latin typeface="Times New Roman" panose="02020603050405020304" pitchFamily="18" charset="0"/>
            </a:endParaRPr>
          </a:p>
          <a:p>
            <a:pPr eaLnBrk="1" hangingPunct="1">
              <a:spcBef>
                <a:spcPct val="0"/>
              </a:spcBef>
              <a:buFontTx/>
              <a:buNone/>
            </a:pPr>
            <a:r>
              <a:rPr lang="en-US" altLang="en-US" sz="2400" smtClean="0">
                <a:solidFill>
                  <a:srgbClr val="FFFF00"/>
                </a:solidFill>
                <a:latin typeface="Times New Roman" panose="02020603050405020304" pitchFamily="18" charset="0"/>
              </a:rPr>
              <a:t>program  VD1</a:t>
            </a:r>
            <a:r>
              <a:rPr lang="en-US" altLang="en-US" sz="2400">
                <a:solidFill>
                  <a:srgbClr val="FFFF00"/>
                </a:solidFill>
                <a:latin typeface="Times New Roman" panose="02020603050405020304" pitchFamily="18" charset="0"/>
              </a:rPr>
              <a:t>;</a:t>
            </a:r>
          </a:p>
          <a:p>
            <a:pPr eaLnBrk="1" hangingPunct="1">
              <a:spcBef>
                <a:spcPct val="50000"/>
              </a:spcBef>
              <a:buFontTx/>
              <a:buNone/>
            </a:pPr>
            <a:r>
              <a:rPr lang="en-US" altLang="en-US" sz="2400">
                <a:solidFill>
                  <a:srgbClr val="FFFF00"/>
                </a:solidFill>
                <a:latin typeface="Times New Roman" panose="02020603050405020304" pitchFamily="18" charset="0"/>
              </a:rPr>
              <a:t>uses crt;     </a:t>
            </a:r>
            <a:r>
              <a:rPr lang="en-US" altLang="en-US" sz="2400" smtClean="0">
                <a:solidFill>
                  <a:srgbClr val="FFFF00"/>
                </a:solidFill>
                <a:latin typeface="Times New Roman" panose="02020603050405020304" pitchFamily="18" charset="0"/>
              </a:rPr>
              <a:t> </a:t>
            </a:r>
            <a:r>
              <a:rPr lang="en-US" altLang="en-US" sz="2400" smtClean="0">
                <a:solidFill>
                  <a:schemeClr val="bg1"/>
                </a:solidFill>
                <a:latin typeface="Times New Roman" panose="02020603050405020304" pitchFamily="18" charset="0"/>
              </a:rPr>
              <a:t>{ </a:t>
            </a:r>
            <a:r>
              <a:rPr lang="en-US" altLang="en-US" sz="2400">
                <a:solidFill>
                  <a:schemeClr val="bg1"/>
                </a:solidFill>
                <a:latin typeface="Times New Roman" panose="02020603050405020304" pitchFamily="18" charset="0"/>
              </a:rPr>
              <a:t>khai bao thu vien}</a:t>
            </a:r>
          </a:p>
          <a:p>
            <a:pPr eaLnBrk="1" hangingPunct="1">
              <a:spcBef>
                <a:spcPct val="50000"/>
              </a:spcBef>
              <a:buFontTx/>
              <a:buNone/>
            </a:pPr>
            <a:r>
              <a:rPr lang="en-US" altLang="en-US" sz="2400">
                <a:solidFill>
                  <a:srgbClr val="FFFF00"/>
                </a:solidFill>
                <a:latin typeface="Times New Roman" panose="02020603050405020304" pitchFamily="18" charset="0"/>
              </a:rPr>
              <a:t>BEGIN       </a:t>
            </a:r>
            <a:r>
              <a:rPr lang="en-US" altLang="en-US" sz="2400" smtClean="0">
                <a:solidFill>
                  <a:schemeClr val="bg1"/>
                </a:solidFill>
                <a:latin typeface="Times New Roman" panose="02020603050405020304" pitchFamily="18" charset="0"/>
              </a:rPr>
              <a:t>{ </a:t>
            </a:r>
            <a:r>
              <a:rPr lang="en-US" altLang="en-US" sz="2400">
                <a:solidFill>
                  <a:schemeClr val="bg1"/>
                </a:solidFill>
                <a:latin typeface="Times New Roman" panose="02020603050405020304" pitchFamily="18" charset="0"/>
              </a:rPr>
              <a:t>bat dau ct}</a:t>
            </a:r>
          </a:p>
          <a:p>
            <a:pPr eaLnBrk="1" hangingPunct="1">
              <a:spcBef>
                <a:spcPct val="50000"/>
              </a:spcBef>
              <a:buFontTx/>
              <a:buNone/>
            </a:pPr>
            <a:r>
              <a:rPr lang="en-US" altLang="en-US" sz="2400">
                <a:solidFill>
                  <a:srgbClr val="FFFF00"/>
                </a:solidFill>
                <a:latin typeface="Times New Roman" panose="02020603050405020304" pitchFamily="18" charset="0"/>
              </a:rPr>
              <a:t>                    </a:t>
            </a:r>
            <a:r>
              <a:rPr lang="en-US" altLang="en-US" sz="2400" smtClean="0">
                <a:solidFill>
                  <a:schemeClr val="bg1"/>
                </a:solidFill>
                <a:latin typeface="Times New Roman" panose="02020603050405020304" pitchFamily="18" charset="0"/>
              </a:rPr>
              <a:t>{</a:t>
            </a:r>
            <a:r>
              <a:rPr lang="en-US" altLang="en-US" sz="2400">
                <a:solidFill>
                  <a:schemeClr val="bg1"/>
                </a:solidFill>
                <a:latin typeface="Times New Roman" panose="02020603050405020304" pitchFamily="18" charset="0"/>
              </a:rPr>
              <a:t>in TB ra man hinh}</a:t>
            </a:r>
          </a:p>
          <a:p>
            <a:pPr eaLnBrk="1" hangingPunct="1">
              <a:spcBef>
                <a:spcPct val="50000"/>
              </a:spcBef>
              <a:buFontTx/>
              <a:buNone/>
            </a:pPr>
            <a:r>
              <a:rPr lang="en-US" altLang="en-US" sz="2400" smtClean="0">
                <a:solidFill>
                  <a:srgbClr val="FFFF00"/>
                </a:solidFill>
                <a:latin typeface="Times New Roman" panose="02020603050405020304" pitchFamily="18" charset="0"/>
              </a:rPr>
              <a:t>write(‘ </a:t>
            </a:r>
            <a:r>
              <a:rPr lang="en-US" altLang="en-US" sz="2400">
                <a:solidFill>
                  <a:srgbClr val="FFFF00"/>
                </a:solidFill>
                <a:latin typeface="Times New Roman" panose="02020603050405020304" pitchFamily="18" charset="0"/>
              </a:rPr>
              <a:t>Xin chao cac ban lop 11’);</a:t>
            </a:r>
          </a:p>
          <a:p>
            <a:pPr eaLnBrk="1" hangingPunct="1">
              <a:spcBef>
                <a:spcPct val="50000"/>
              </a:spcBef>
              <a:buFontTx/>
              <a:buNone/>
            </a:pPr>
            <a:r>
              <a:rPr lang="en-US" altLang="en-US" sz="2400">
                <a:solidFill>
                  <a:srgbClr val="FFFF00"/>
                </a:solidFill>
                <a:latin typeface="Times New Roman" panose="02020603050405020304" pitchFamily="18" charset="0"/>
              </a:rPr>
              <a:t>readln;	          </a:t>
            </a:r>
          </a:p>
          <a:p>
            <a:pPr eaLnBrk="1" hangingPunct="1">
              <a:spcBef>
                <a:spcPct val="50000"/>
              </a:spcBef>
              <a:buFontTx/>
              <a:buNone/>
            </a:pPr>
            <a:r>
              <a:rPr lang="en-US" altLang="en-US" sz="2400">
                <a:solidFill>
                  <a:srgbClr val="FFFF00"/>
                </a:solidFill>
                <a:latin typeface="Times New Roman" panose="02020603050405020304" pitchFamily="18" charset="0"/>
              </a:rPr>
              <a:t>END.</a:t>
            </a:r>
          </a:p>
          <a:p>
            <a:pPr eaLnBrk="1" hangingPunct="1">
              <a:spcBef>
                <a:spcPct val="50000"/>
              </a:spcBef>
              <a:buFontTx/>
              <a:buNone/>
            </a:pPr>
            <a:endParaRPr lang="en-US" altLang="en-US" sz="2400">
              <a:solidFill>
                <a:srgbClr val="FFFF00"/>
              </a:solidFill>
              <a:latin typeface="Times New Roman" panose="02020603050405020304" pitchFamily="18" charset="0"/>
            </a:endParaRPr>
          </a:p>
        </p:txBody>
      </p:sp>
      <p:sp>
        <p:nvSpPr>
          <p:cNvPr id="22547" name="AutoShape 19"/>
          <p:cNvSpPr>
            <a:spLocks noChangeArrowheads="1"/>
          </p:cNvSpPr>
          <p:nvPr/>
        </p:nvSpPr>
        <p:spPr bwMode="auto">
          <a:xfrm>
            <a:off x="6934200" y="998897"/>
            <a:ext cx="533400" cy="1825121"/>
          </a:xfrm>
          <a:prstGeom prst="downArrow">
            <a:avLst>
              <a:gd name="adj1" fmla="val 50000"/>
              <a:gd name="adj2" fmla="val 68750"/>
            </a:avLst>
          </a:prstGeom>
          <a:gradFill rotWithShape="1">
            <a:gsLst>
              <a:gs pos="0">
                <a:srgbClr val="FF66FF"/>
              </a:gs>
              <a:gs pos="50000">
                <a:schemeClr val="bg1"/>
              </a:gs>
              <a:gs pos="100000">
                <a:srgbClr val="FF66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just" eaLnBrk="1" hangingPunct="1">
              <a:spcBef>
                <a:spcPct val="25000"/>
              </a:spcBef>
              <a:defRPr/>
            </a:pPr>
            <a:endParaRPr lang="en-US">
              <a:latin typeface="Times New Roman" panose="02020603050405020304" pitchFamily="18" charset="0"/>
            </a:endParaRPr>
          </a:p>
        </p:txBody>
      </p:sp>
      <p:sp>
        <p:nvSpPr>
          <p:cNvPr id="22548" name="Text Box 20"/>
          <p:cNvSpPr txBox="1">
            <a:spLocks noChangeArrowheads="1"/>
          </p:cNvSpPr>
          <p:nvPr/>
        </p:nvSpPr>
        <p:spPr bwMode="auto">
          <a:xfrm>
            <a:off x="89593" y="4514273"/>
            <a:ext cx="44195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1450" indent="-1714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Clr>
                <a:schemeClr val="tx1"/>
              </a:buClr>
              <a:buFont typeface=".VnBook-Antiqua" pitchFamily="34" charset="0"/>
              <a:buChar char="-"/>
            </a:pPr>
            <a:r>
              <a:rPr lang="en-US" altLang="en-US" sz="2400" spc="-20">
                <a:latin typeface="Times New Roman" panose="02020603050405020304" pitchFamily="18" charset="0"/>
              </a:rPr>
              <a:t>Trong </a:t>
            </a:r>
            <a:r>
              <a:rPr lang="en-US" altLang="en-US" sz="2400" spc="-20">
                <a:solidFill>
                  <a:srgbClr val="FF0000"/>
                </a:solidFill>
                <a:latin typeface="Times New Roman" panose="02020603050405020304" pitchFamily="18" charset="0"/>
              </a:rPr>
              <a:t>Pascal</a:t>
            </a:r>
            <a:r>
              <a:rPr lang="en-US" altLang="en-US" sz="2400" spc="-20">
                <a:latin typeface="Times New Roman" panose="02020603050405020304" pitchFamily="18" charset="0"/>
              </a:rPr>
              <a:t>, chú thích đ</a:t>
            </a:r>
            <a:r>
              <a:rPr lang="vi-VN" altLang="en-US" sz="2400" spc="-20">
                <a:latin typeface="Times New Roman" panose="02020603050405020304" pitchFamily="18" charset="0"/>
              </a:rPr>
              <a:t>ư</a:t>
            </a:r>
            <a:r>
              <a:rPr lang="en-US" altLang="en-US" sz="2400" spc="-20">
                <a:latin typeface="Times New Roman" panose="02020603050405020304" pitchFamily="18" charset="0"/>
              </a:rPr>
              <a:t>ợc đặt giữa cặp dấu </a:t>
            </a:r>
            <a:r>
              <a:rPr lang="en-US" altLang="en-US" sz="2400" spc="-20">
                <a:solidFill>
                  <a:srgbClr val="0000FF"/>
                </a:solidFill>
                <a:latin typeface="Times New Roman" panose="02020603050405020304" pitchFamily="18" charset="0"/>
              </a:rPr>
              <a:t>{  }</a:t>
            </a:r>
            <a:r>
              <a:rPr lang="en-US" altLang="en-US" sz="2400" spc="-20">
                <a:latin typeface="Times New Roman" panose="02020603050405020304" pitchFamily="18" charset="0"/>
              </a:rPr>
              <a:t> hoặc </a:t>
            </a:r>
            <a:r>
              <a:rPr lang="en-US" altLang="en-US" sz="2400" spc="-20">
                <a:solidFill>
                  <a:srgbClr val="0000FF"/>
                </a:solidFill>
                <a:latin typeface="Times New Roman" panose="02020603050405020304" pitchFamily="18" charset="0"/>
              </a:rPr>
              <a:t>(*  *)</a:t>
            </a:r>
          </a:p>
        </p:txBody>
      </p:sp>
      <p:sp>
        <p:nvSpPr>
          <p:cNvPr id="22549" name="Text Box 21"/>
          <p:cNvSpPr txBox="1">
            <a:spLocks noChangeArrowheads="1"/>
          </p:cNvSpPr>
          <p:nvPr/>
        </p:nvSpPr>
        <p:spPr bwMode="auto">
          <a:xfrm>
            <a:off x="89593" y="5568518"/>
            <a:ext cx="4343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1450" indent="-1714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Clr>
                <a:schemeClr val="tx1"/>
              </a:buClr>
              <a:buFont typeface=".VnBook-Antiqua" pitchFamily="34" charset="0"/>
              <a:buChar char="-"/>
            </a:pPr>
            <a:r>
              <a:rPr lang="en-US" altLang="en-US" sz="2400">
                <a:latin typeface="Times New Roman" panose="02020603050405020304" pitchFamily="18" charset="0"/>
              </a:rPr>
              <a:t>Trong </a:t>
            </a:r>
            <a:r>
              <a:rPr lang="en-US" altLang="en-US" sz="2400">
                <a:solidFill>
                  <a:srgbClr val="FF0000"/>
                </a:solidFill>
                <a:latin typeface="Times New Roman" panose="02020603050405020304" pitchFamily="18" charset="0"/>
              </a:rPr>
              <a:t>C++</a:t>
            </a:r>
            <a:r>
              <a:rPr lang="en-US" altLang="en-US" sz="2400">
                <a:latin typeface="Times New Roman" panose="02020603050405020304" pitchFamily="18" charset="0"/>
              </a:rPr>
              <a:t>, chú thích đ</a:t>
            </a:r>
            <a:r>
              <a:rPr lang="vi-VN" altLang="en-US" sz="2400">
                <a:latin typeface="Times New Roman" panose="02020603050405020304" pitchFamily="18" charset="0"/>
              </a:rPr>
              <a:t>ư</a:t>
            </a:r>
            <a:r>
              <a:rPr lang="en-US" altLang="en-US" sz="2400">
                <a:latin typeface="Times New Roman" panose="02020603050405020304" pitchFamily="18" charset="0"/>
              </a:rPr>
              <a:t>ợc đặt giữa cặp dấu</a:t>
            </a:r>
            <a:r>
              <a:rPr lang="en-US" altLang="en-US" sz="2400">
                <a:solidFill>
                  <a:srgbClr val="0000FF"/>
                </a:solidFill>
                <a:latin typeface="Times New Roman" panose="02020603050405020304" pitchFamily="18" charset="0"/>
              </a:rPr>
              <a:t> /*</a:t>
            </a:r>
            <a:r>
              <a:rPr lang="en-US" altLang="en-US" sz="2400">
                <a:latin typeface="Times New Roman" panose="02020603050405020304" pitchFamily="18" charset="0"/>
              </a:rPr>
              <a:t>  và </a:t>
            </a:r>
            <a:r>
              <a:rPr lang="en-US" altLang="en-US" sz="2400">
                <a:solidFill>
                  <a:srgbClr val="0000FF"/>
                </a:solidFill>
                <a:latin typeface="Times New Roman" panose="02020603050405020304" pitchFamily="18" charset="0"/>
              </a:rPr>
              <a:t>*/</a:t>
            </a:r>
          </a:p>
        </p:txBody>
      </p:sp>
    </p:spTree>
  </p:cSld>
  <p:clrMapOvr>
    <a:masterClrMapping/>
  </p:clrMapOvr>
  <mc:AlternateContent xmlns:mc="http://schemas.openxmlformats.org/markup-compatibility/2006">
    <mc:Choice xmlns:p14="http://schemas.microsoft.com/office/powerpoint/2010/main" Requires="p14">
      <p:transition spd="slow" p14:dur="2000" advTm="35000"/>
    </mc:Choice>
    <mc:Fallback>
      <p:transition spd="slow" advTm="3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546"/>
                                        </p:tgtEl>
                                        <p:attrNameLst>
                                          <p:attrName>style.visibility</p:attrName>
                                        </p:attrNameLst>
                                      </p:cBhvr>
                                      <p:to>
                                        <p:strVal val="visible"/>
                                      </p:to>
                                    </p:set>
                                    <p:anim calcmode="lin" valueType="num">
                                      <p:cBhvr>
                                        <p:cTn id="7" dur="500" fill="hold"/>
                                        <p:tgtEl>
                                          <p:spTgt spid="22546"/>
                                        </p:tgtEl>
                                        <p:attrNameLst>
                                          <p:attrName>ppt_w</p:attrName>
                                        </p:attrNameLst>
                                      </p:cBhvr>
                                      <p:tavLst>
                                        <p:tav tm="0">
                                          <p:val>
                                            <p:fltVal val="0"/>
                                          </p:val>
                                        </p:tav>
                                        <p:tav tm="100000">
                                          <p:val>
                                            <p:strVal val="#ppt_w"/>
                                          </p:val>
                                        </p:tav>
                                      </p:tavLst>
                                    </p:anim>
                                    <p:anim calcmode="lin" valueType="num">
                                      <p:cBhvr>
                                        <p:cTn id="8" dur="500" fill="hold"/>
                                        <p:tgtEl>
                                          <p:spTgt spid="2254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12" repeatCount="5000" fill="hold" nodeType="clickEffect">
                                  <p:stCondLst>
                                    <p:cond delay="0"/>
                                  </p:stCondLst>
                                  <p:childTnLst>
                                    <p:set>
                                      <p:cBhvr>
                                        <p:cTn id="12" dur="1" fill="hold">
                                          <p:stCondLst>
                                            <p:cond delay="0"/>
                                          </p:stCondLst>
                                        </p:cTn>
                                        <p:tgtEl>
                                          <p:spTgt spid="22547"/>
                                        </p:tgtEl>
                                        <p:attrNameLst>
                                          <p:attrName>style.visibility</p:attrName>
                                        </p:attrNameLst>
                                      </p:cBhvr>
                                      <p:to>
                                        <p:strVal val="visible"/>
                                      </p:to>
                                    </p:set>
                                    <p:animEffect transition="in" filter="strips(downLeft)">
                                      <p:cBhvr>
                                        <p:cTn id="13" dur="500"/>
                                        <p:tgtEl>
                                          <p:spTgt spid="2254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2537"/>
                                        </p:tgtEl>
                                        <p:attrNameLst>
                                          <p:attrName>style.visibility</p:attrName>
                                        </p:attrNameLst>
                                      </p:cBhvr>
                                      <p:to>
                                        <p:strVal val="visible"/>
                                      </p:to>
                                    </p:set>
                                    <p:anim calcmode="lin" valueType="num">
                                      <p:cBhvr additive="base">
                                        <p:cTn id="18" dur="500" fill="hold"/>
                                        <p:tgtEl>
                                          <p:spTgt spid="22537"/>
                                        </p:tgtEl>
                                        <p:attrNameLst>
                                          <p:attrName>ppt_x</p:attrName>
                                        </p:attrNameLst>
                                      </p:cBhvr>
                                      <p:tavLst>
                                        <p:tav tm="0">
                                          <p:val>
                                            <p:strVal val="0-#ppt_w/2"/>
                                          </p:val>
                                        </p:tav>
                                        <p:tav tm="100000">
                                          <p:val>
                                            <p:strVal val="#ppt_x"/>
                                          </p:val>
                                        </p:tav>
                                      </p:tavLst>
                                    </p:anim>
                                    <p:anim calcmode="lin" valueType="num">
                                      <p:cBhvr additive="base">
                                        <p:cTn id="19" dur="500" fill="hold"/>
                                        <p:tgtEl>
                                          <p:spTgt spid="22537"/>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2538"/>
                                        </p:tgtEl>
                                        <p:attrNameLst>
                                          <p:attrName>style.visibility</p:attrName>
                                        </p:attrNameLst>
                                      </p:cBhvr>
                                      <p:to>
                                        <p:strVal val="visible"/>
                                      </p:to>
                                    </p:set>
                                    <p:anim calcmode="lin" valueType="num">
                                      <p:cBhvr additive="base">
                                        <p:cTn id="24" dur="500" fill="hold"/>
                                        <p:tgtEl>
                                          <p:spTgt spid="22538"/>
                                        </p:tgtEl>
                                        <p:attrNameLst>
                                          <p:attrName>ppt_x</p:attrName>
                                        </p:attrNameLst>
                                      </p:cBhvr>
                                      <p:tavLst>
                                        <p:tav tm="0">
                                          <p:val>
                                            <p:strVal val="0-#ppt_w/2"/>
                                          </p:val>
                                        </p:tav>
                                        <p:tav tm="100000">
                                          <p:val>
                                            <p:strVal val="#ppt_x"/>
                                          </p:val>
                                        </p:tav>
                                      </p:tavLst>
                                    </p:anim>
                                    <p:anim calcmode="lin" valueType="num">
                                      <p:cBhvr additive="base">
                                        <p:cTn id="25" dur="500" fill="hold"/>
                                        <p:tgtEl>
                                          <p:spTgt spid="22538"/>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2548"/>
                                        </p:tgtEl>
                                        <p:attrNameLst>
                                          <p:attrName>style.visibility</p:attrName>
                                        </p:attrNameLst>
                                      </p:cBhvr>
                                      <p:to>
                                        <p:strVal val="visible"/>
                                      </p:to>
                                    </p:set>
                                    <p:anim calcmode="lin" valueType="num">
                                      <p:cBhvr additive="base">
                                        <p:cTn id="30" dur="500" fill="hold"/>
                                        <p:tgtEl>
                                          <p:spTgt spid="22548"/>
                                        </p:tgtEl>
                                        <p:attrNameLst>
                                          <p:attrName>ppt_x</p:attrName>
                                        </p:attrNameLst>
                                      </p:cBhvr>
                                      <p:tavLst>
                                        <p:tav tm="0">
                                          <p:val>
                                            <p:strVal val="0-#ppt_w/2"/>
                                          </p:val>
                                        </p:tav>
                                        <p:tav tm="100000">
                                          <p:val>
                                            <p:strVal val="#ppt_x"/>
                                          </p:val>
                                        </p:tav>
                                      </p:tavLst>
                                    </p:anim>
                                    <p:anim calcmode="lin" valueType="num">
                                      <p:cBhvr additive="base">
                                        <p:cTn id="31" dur="500" fill="hold"/>
                                        <p:tgtEl>
                                          <p:spTgt spid="22548"/>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2549"/>
                                        </p:tgtEl>
                                        <p:attrNameLst>
                                          <p:attrName>style.visibility</p:attrName>
                                        </p:attrNameLst>
                                      </p:cBhvr>
                                      <p:to>
                                        <p:strVal val="visible"/>
                                      </p:to>
                                    </p:set>
                                    <p:anim calcmode="lin" valueType="num">
                                      <p:cBhvr additive="base">
                                        <p:cTn id="36" dur="500" fill="hold"/>
                                        <p:tgtEl>
                                          <p:spTgt spid="22549"/>
                                        </p:tgtEl>
                                        <p:attrNameLst>
                                          <p:attrName>ppt_x</p:attrName>
                                        </p:attrNameLst>
                                      </p:cBhvr>
                                      <p:tavLst>
                                        <p:tav tm="0">
                                          <p:val>
                                            <p:strVal val="0-#ppt_w/2"/>
                                          </p:val>
                                        </p:tav>
                                        <p:tav tm="100000">
                                          <p:val>
                                            <p:strVal val="#ppt_x"/>
                                          </p:val>
                                        </p:tav>
                                      </p:tavLst>
                                    </p:anim>
                                    <p:anim calcmode="lin" valueType="num">
                                      <p:cBhvr additive="base">
                                        <p:cTn id="37" dur="500" fill="hold"/>
                                        <p:tgtEl>
                                          <p:spTgt spid="225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autoUpdateAnimBg="0"/>
      <p:bldP spid="22538" grpId="0" autoUpdateAnimBg="0"/>
      <p:bldP spid="22546" grpId="0" animBg="1"/>
      <p:bldP spid="22548" grpId="0" autoUpdateAnimBg="0"/>
      <p:bldP spid="2254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44"/>
          <p:cNvGrpSpPr>
            <a:grpSpLocks/>
          </p:cNvGrpSpPr>
          <p:nvPr/>
        </p:nvGrpSpPr>
        <p:grpSpPr bwMode="auto">
          <a:xfrm>
            <a:off x="-50511" y="152400"/>
            <a:ext cx="9185275" cy="6705600"/>
            <a:chOff x="-26" y="-48"/>
            <a:chExt cx="5786" cy="4430"/>
          </a:xfrm>
        </p:grpSpPr>
        <p:sp>
          <p:nvSpPr>
            <p:cNvPr id="13315" name="Rectangle 4"/>
            <p:cNvSpPr>
              <a:spLocks noChangeArrowheads="1"/>
            </p:cNvSpPr>
            <p:nvPr/>
          </p:nvSpPr>
          <p:spPr bwMode="auto">
            <a:xfrm>
              <a:off x="233" y="240"/>
              <a:ext cx="4135" cy="3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25000"/>
                </a:spcBef>
                <a:buFontTx/>
                <a:buNone/>
              </a:pPr>
              <a:endParaRPr lang="en-US" altLang="en-US" sz="2100">
                <a:solidFill>
                  <a:srgbClr val="FF0D0D"/>
                </a:solidFill>
                <a:latin typeface="Times New Roman" panose="02020603050405020304" pitchFamily="18" charset="0"/>
              </a:endParaRPr>
            </a:p>
          </p:txBody>
        </p:sp>
        <p:pic>
          <p:nvPicPr>
            <p:cNvPr id="13316" name="Picture 5" descr="tpag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 y="4082"/>
              <a:ext cx="5786"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6"/>
            <p:cNvSpPr txBox="1">
              <a:spLocks noChangeArrowheads="1"/>
            </p:cNvSpPr>
            <p:nvPr/>
          </p:nvSpPr>
          <p:spPr bwMode="auto">
            <a:xfrm>
              <a:off x="2914" y="4151"/>
              <a:ext cx="1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b="0">
                <a:latin typeface="Times New Roman" panose="02020603050405020304" pitchFamily="18" charset="0"/>
              </a:endParaRPr>
            </a:p>
          </p:txBody>
        </p:sp>
        <p:pic>
          <p:nvPicPr>
            <p:cNvPr id="13318" name="Picture 7" descr="images[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 y="528"/>
              <a:ext cx="4104" cy="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8"/>
            <p:cNvSpPr>
              <a:spLocks noChangeArrowheads="1"/>
            </p:cNvSpPr>
            <p:nvPr/>
          </p:nvSpPr>
          <p:spPr bwMode="auto">
            <a:xfrm>
              <a:off x="590" y="3600"/>
              <a:ext cx="3565" cy="96"/>
            </a:xfrm>
            <a:prstGeom prst="rect">
              <a:avLst/>
            </a:prstGeom>
            <a:solidFill>
              <a:srgbClr val="FFFF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25000"/>
                </a:spcBef>
                <a:buFontTx/>
                <a:buNone/>
              </a:pPr>
              <a:endParaRPr lang="en-US" altLang="en-US" sz="2100">
                <a:solidFill>
                  <a:srgbClr val="FF0D0D"/>
                </a:solidFill>
                <a:latin typeface="Times New Roman" panose="02020603050405020304" pitchFamily="18" charset="0"/>
              </a:endParaRPr>
            </a:p>
          </p:txBody>
        </p:sp>
        <p:sp>
          <p:nvSpPr>
            <p:cNvPr id="13320" name="Rectangle 9"/>
            <p:cNvSpPr>
              <a:spLocks noChangeArrowheads="1"/>
            </p:cNvSpPr>
            <p:nvPr/>
          </p:nvSpPr>
          <p:spPr bwMode="auto">
            <a:xfrm>
              <a:off x="590" y="3840"/>
              <a:ext cx="3565" cy="96"/>
            </a:xfrm>
            <a:prstGeom prst="rect">
              <a:avLst/>
            </a:prstGeom>
            <a:solidFill>
              <a:srgbClr val="FFFF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25000"/>
                </a:spcBef>
                <a:buFontTx/>
                <a:buNone/>
              </a:pPr>
              <a:endParaRPr lang="en-US" altLang="en-US" sz="2100">
                <a:solidFill>
                  <a:srgbClr val="FF0D0D"/>
                </a:solidFill>
                <a:latin typeface="Times New Roman" panose="02020603050405020304" pitchFamily="18" charset="0"/>
              </a:endParaRPr>
            </a:p>
          </p:txBody>
        </p:sp>
        <p:sp>
          <p:nvSpPr>
            <p:cNvPr id="13321" name="Rectangle 10"/>
            <p:cNvSpPr>
              <a:spLocks noChangeArrowheads="1"/>
            </p:cNvSpPr>
            <p:nvPr/>
          </p:nvSpPr>
          <p:spPr bwMode="auto">
            <a:xfrm>
              <a:off x="589" y="549"/>
              <a:ext cx="3652" cy="3387"/>
            </a:xfrm>
            <a:prstGeom prst="rect">
              <a:avLst/>
            </a:prstGeom>
            <a:solidFill>
              <a:srgbClr val="FFFF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25000"/>
                </a:spcBef>
                <a:buFontTx/>
                <a:buNone/>
              </a:pPr>
              <a:endParaRPr lang="en-US" altLang="en-US" sz="2100">
                <a:solidFill>
                  <a:srgbClr val="FF0D0D"/>
                </a:solidFill>
                <a:latin typeface="Times New Roman" panose="02020603050405020304" pitchFamily="18" charset="0"/>
              </a:endParaRPr>
            </a:p>
          </p:txBody>
        </p:sp>
        <p:pic>
          <p:nvPicPr>
            <p:cNvPr id="13322" name="Picture 15" descr="509187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72" y="1344"/>
              <a:ext cx="14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6" descr="tpage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76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Text Box 17"/>
            <p:cNvSpPr txBox="1">
              <a:spLocks noChangeArrowheads="1"/>
            </p:cNvSpPr>
            <p:nvPr/>
          </p:nvSpPr>
          <p:spPr bwMode="auto">
            <a:xfrm>
              <a:off x="816" y="-48"/>
              <a:ext cx="398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400">
                  <a:solidFill>
                    <a:srgbClr val="962400"/>
                  </a:solidFill>
                  <a:latin typeface="Times New Roman" panose="02020603050405020304" pitchFamily="18" charset="0"/>
                </a:rPr>
                <a:t>Ghi nhớ!</a:t>
              </a:r>
            </a:p>
          </p:txBody>
        </p:sp>
        <p:sp>
          <p:nvSpPr>
            <p:cNvPr id="13325" name="Rectangle 18"/>
            <p:cNvSpPr>
              <a:spLocks noChangeArrowheads="1"/>
            </p:cNvSpPr>
            <p:nvPr/>
          </p:nvSpPr>
          <p:spPr bwMode="auto">
            <a:xfrm>
              <a:off x="233" y="480"/>
              <a:ext cx="4135"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25000"/>
                </a:spcBef>
                <a:buFontTx/>
                <a:buNone/>
              </a:pPr>
              <a:endParaRPr lang="en-US" altLang="en-US" sz="2100">
                <a:solidFill>
                  <a:srgbClr val="FF0D0D"/>
                </a:solidFill>
                <a:latin typeface="Times New Roman" panose="02020603050405020304" pitchFamily="18" charset="0"/>
              </a:endParaRPr>
            </a:p>
          </p:txBody>
        </p:sp>
        <p:pic>
          <p:nvPicPr>
            <p:cNvPr id="13326"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 y="493"/>
              <a:ext cx="403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28" descr="MCj0398219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0" y="2496"/>
              <a:ext cx="1392"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8" name="Text Box 12"/>
            <p:cNvSpPr txBox="1">
              <a:spLocks noChangeArrowheads="1"/>
            </p:cNvSpPr>
            <p:nvPr/>
          </p:nvSpPr>
          <p:spPr bwMode="auto">
            <a:xfrm>
              <a:off x="576" y="589"/>
              <a:ext cx="3600" cy="252"/>
            </a:xfrm>
            <a:prstGeom prst="rect">
              <a:avLst/>
            </a:prstGeom>
            <a:solidFill>
              <a:srgbClr val="FFFF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
                  <a:srgbClr val="0033CC"/>
                </a:buClr>
                <a:buFont typeface="Wingdings" panose="05000000000000000000" pitchFamily="2" charset="2"/>
                <a:buChar char="§"/>
              </a:pPr>
              <a:r>
                <a:rPr lang="en-US" altLang="en-US" sz="2000">
                  <a:latin typeface="Times New Roman" panose="02020603050405020304" pitchFamily="18" charset="0"/>
                </a:rPr>
                <a:t> Các thành phần c</a:t>
              </a:r>
              <a:r>
                <a:rPr lang="vi-VN" altLang="en-US" sz="2000">
                  <a:latin typeface="Times New Roman" panose="02020603050405020304" pitchFamily="18" charset="0"/>
                </a:rPr>
                <a:t>ơ</a:t>
              </a:r>
              <a:r>
                <a:rPr lang="en-US" altLang="en-US" sz="2000">
                  <a:latin typeface="Times New Roman" panose="02020603050405020304" pitchFamily="18" charset="0"/>
                </a:rPr>
                <a:t> bản của ngôn ngữ lập trình:</a:t>
              </a:r>
            </a:p>
          </p:txBody>
        </p:sp>
        <p:sp>
          <p:nvSpPr>
            <p:cNvPr id="13329" name="Text Box 14"/>
            <p:cNvSpPr txBox="1">
              <a:spLocks noChangeArrowheads="1"/>
            </p:cNvSpPr>
            <p:nvPr/>
          </p:nvSpPr>
          <p:spPr bwMode="auto">
            <a:xfrm>
              <a:off x="851" y="816"/>
              <a:ext cx="1275" cy="305"/>
            </a:xfrm>
            <a:prstGeom prst="rect">
              <a:avLst/>
            </a:prstGeom>
            <a:solidFill>
              <a:srgbClr val="FFFF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763" indent="-4763">
                <a:spcBef>
                  <a:spcPct val="20000"/>
                </a:spcBef>
                <a:buChar char="•"/>
                <a:defRPr sz="3200">
                  <a:solidFill>
                    <a:schemeClr val="tx1"/>
                  </a:solidFill>
                  <a:latin typeface="Arial" panose="020B0604020202020204" pitchFamily="34" charset="0"/>
                </a:defRPr>
              </a:lvl1pPr>
              <a:lvl2pPr marL="811213" indent="-285750">
                <a:spcBef>
                  <a:spcPct val="20000"/>
                </a:spcBef>
                <a:buChar char="–"/>
                <a:defRPr sz="2800">
                  <a:solidFill>
                    <a:schemeClr val="tx1"/>
                  </a:solidFill>
                  <a:latin typeface="Arial" panose="020B0604020202020204" pitchFamily="34" charset="0"/>
                </a:defRPr>
              </a:lvl2pPr>
              <a:lvl3pPr marL="925513"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VnTime" panose="020B7200000000000000" pitchFamily="34" charset="0"/>
                <a:buChar char="-"/>
              </a:pPr>
              <a:r>
                <a:rPr lang="en-US" altLang="en-US" sz="2400">
                  <a:solidFill>
                    <a:srgbClr val="0000FF"/>
                  </a:solidFill>
                  <a:latin typeface="Times New Roman" panose="02020603050405020304" pitchFamily="18" charset="0"/>
                </a:rPr>
                <a:t> Bộ chữ cái.</a:t>
              </a:r>
            </a:p>
          </p:txBody>
        </p:sp>
        <p:sp>
          <p:nvSpPr>
            <p:cNvPr id="13330" name="Text Box 30"/>
            <p:cNvSpPr txBox="1">
              <a:spLocks noChangeArrowheads="1"/>
            </p:cNvSpPr>
            <p:nvPr/>
          </p:nvSpPr>
          <p:spPr bwMode="auto">
            <a:xfrm>
              <a:off x="576" y="1632"/>
              <a:ext cx="3587" cy="252"/>
            </a:xfrm>
            <a:prstGeom prst="rect">
              <a:avLst/>
            </a:prstGeom>
            <a:solidFill>
              <a:srgbClr val="FFFF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
                  <a:srgbClr val="0033CC"/>
                </a:buClr>
                <a:buFont typeface="Wingdings" panose="05000000000000000000" pitchFamily="2" charset="2"/>
                <a:buChar char="§"/>
              </a:pPr>
              <a:r>
                <a:rPr lang="en-US" altLang="en-US" sz="2000">
                  <a:latin typeface="Times New Roman" panose="02020603050405020304" pitchFamily="18" charset="0"/>
                </a:rPr>
                <a:t> Các khái niệm c</a:t>
              </a:r>
              <a:r>
                <a:rPr lang="vi-VN" altLang="en-US" sz="2000">
                  <a:latin typeface="Times New Roman" panose="02020603050405020304" pitchFamily="18" charset="0"/>
                </a:rPr>
                <a:t>ơ</a:t>
              </a:r>
              <a:r>
                <a:rPr lang="en-US" altLang="en-US" sz="2000">
                  <a:latin typeface="Times New Roman" panose="02020603050405020304" pitchFamily="18" charset="0"/>
                </a:rPr>
                <a:t> bản của ngôn ngữ lập trình:</a:t>
              </a:r>
            </a:p>
          </p:txBody>
        </p:sp>
        <p:sp>
          <p:nvSpPr>
            <p:cNvPr id="13331" name="Text Box 33"/>
            <p:cNvSpPr txBox="1">
              <a:spLocks noChangeArrowheads="1"/>
            </p:cNvSpPr>
            <p:nvPr/>
          </p:nvSpPr>
          <p:spPr bwMode="auto">
            <a:xfrm>
              <a:off x="816" y="1872"/>
              <a:ext cx="2766" cy="291"/>
            </a:xfrm>
            <a:prstGeom prst="rect">
              <a:avLst/>
            </a:prstGeom>
            <a:solidFill>
              <a:srgbClr val="FFFF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763" indent="174625">
                <a:spcBef>
                  <a:spcPct val="20000"/>
                </a:spcBef>
                <a:buChar char="•"/>
                <a:defRPr sz="3200">
                  <a:solidFill>
                    <a:schemeClr val="tx1"/>
                  </a:solidFill>
                  <a:latin typeface="Arial" panose="020B0604020202020204" pitchFamily="34" charset="0"/>
                </a:defRPr>
              </a:lvl1pPr>
              <a:lvl2pPr marL="811213" indent="-285750">
                <a:spcBef>
                  <a:spcPct val="20000"/>
                </a:spcBef>
                <a:buChar char="–"/>
                <a:defRPr sz="2800">
                  <a:solidFill>
                    <a:schemeClr val="tx1"/>
                  </a:solidFill>
                  <a:latin typeface="Arial" panose="020B0604020202020204" pitchFamily="34" charset="0"/>
                </a:defRPr>
              </a:lvl2pPr>
              <a:lvl3pPr marL="925513"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VnTime" panose="020B7200000000000000" pitchFamily="34" charset="0"/>
                <a:buChar char="-"/>
              </a:pPr>
              <a:r>
                <a:rPr lang="en-US" altLang="en-US" sz="2400">
                  <a:solidFill>
                    <a:srgbClr val="0000FF"/>
                  </a:solidFill>
                  <a:latin typeface="Times New Roman" panose="02020603050405020304" pitchFamily="18" charset="0"/>
                </a:rPr>
                <a:t> Tên:</a:t>
              </a:r>
            </a:p>
          </p:txBody>
        </p:sp>
        <p:sp>
          <p:nvSpPr>
            <p:cNvPr id="13332" name="Text Box 34"/>
            <p:cNvSpPr txBox="1">
              <a:spLocks noChangeArrowheads="1"/>
            </p:cNvSpPr>
            <p:nvPr/>
          </p:nvSpPr>
          <p:spPr bwMode="auto">
            <a:xfrm>
              <a:off x="1489" y="2086"/>
              <a:ext cx="2550" cy="305"/>
            </a:xfrm>
            <a:prstGeom prst="rect">
              <a:avLst/>
            </a:prstGeom>
            <a:solidFill>
              <a:srgbClr val="FFFF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2238">
                <a:spcBef>
                  <a:spcPct val="20000"/>
                </a:spcBef>
                <a:buChar char="•"/>
                <a:defRPr sz="3200">
                  <a:solidFill>
                    <a:schemeClr val="tx1"/>
                  </a:solidFill>
                  <a:latin typeface="Arial" panose="020B0604020202020204" pitchFamily="34" charset="0"/>
                </a:defRPr>
              </a:lvl1pPr>
              <a:lvl2pPr marL="811213" indent="-285750">
                <a:spcBef>
                  <a:spcPct val="20000"/>
                </a:spcBef>
                <a:buChar char="–"/>
                <a:defRPr sz="2800">
                  <a:solidFill>
                    <a:schemeClr val="tx1"/>
                  </a:solidFill>
                  <a:latin typeface="Arial" panose="020B0604020202020204" pitchFamily="34" charset="0"/>
                </a:defRPr>
              </a:lvl2pPr>
              <a:lvl3pPr marL="925513"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Symbol" panose="05050102010706020507" pitchFamily="18" charset="2"/>
                <a:buChar char="+"/>
              </a:pPr>
              <a:r>
                <a:rPr lang="en-US" altLang="en-US" sz="2400">
                  <a:solidFill>
                    <a:srgbClr val="9F0505"/>
                  </a:solidFill>
                  <a:latin typeface="Times New Roman" panose="02020603050405020304" pitchFamily="18" charset="0"/>
                </a:rPr>
                <a:t> Tên dành riêng (Từ khoá).</a:t>
              </a:r>
            </a:p>
          </p:txBody>
        </p:sp>
        <p:sp>
          <p:nvSpPr>
            <p:cNvPr id="13333" name="Text Box 35"/>
            <p:cNvSpPr txBox="1">
              <a:spLocks noChangeArrowheads="1"/>
            </p:cNvSpPr>
            <p:nvPr/>
          </p:nvSpPr>
          <p:spPr bwMode="auto">
            <a:xfrm>
              <a:off x="1588" y="2374"/>
              <a:ext cx="1250" cy="305"/>
            </a:xfrm>
            <a:prstGeom prst="rect">
              <a:avLst/>
            </a:prstGeom>
            <a:solidFill>
              <a:srgbClr val="FFFF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spcBef>
                  <a:spcPct val="20000"/>
                </a:spcBef>
                <a:buChar char="•"/>
                <a:defRPr sz="3200">
                  <a:solidFill>
                    <a:schemeClr val="tx1"/>
                  </a:solidFill>
                  <a:latin typeface="Arial" panose="020B0604020202020204" pitchFamily="34" charset="0"/>
                </a:defRPr>
              </a:lvl1pPr>
              <a:lvl2pPr marL="811213" indent="-285750">
                <a:spcBef>
                  <a:spcPct val="20000"/>
                </a:spcBef>
                <a:buChar char="–"/>
                <a:defRPr sz="2800">
                  <a:solidFill>
                    <a:schemeClr val="tx1"/>
                  </a:solidFill>
                  <a:latin typeface="Arial" panose="020B0604020202020204" pitchFamily="34" charset="0"/>
                </a:defRPr>
              </a:lvl2pPr>
              <a:lvl3pPr marL="925513"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 typeface="Symbol" panose="05050102010706020507" pitchFamily="18" charset="2"/>
                <a:buChar char="+"/>
              </a:pPr>
              <a:r>
                <a:rPr lang="en-US" altLang="en-US" sz="2400">
                  <a:solidFill>
                    <a:srgbClr val="9F0505"/>
                  </a:solidFill>
                  <a:latin typeface="Times New Roman" panose="02020603050405020304" pitchFamily="18" charset="0"/>
                </a:rPr>
                <a:t>Tên chuẩn.</a:t>
              </a:r>
            </a:p>
          </p:txBody>
        </p:sp>
        <p:sp>
          <p:nvSpPr>
            <p:cNvPr id="13334" name="Text Box 36"/>
            <p:cNvSpPr txBox="1">
              <a:spLocks noChangeArrowheads="1"/>
            </p:cNvSpPr>
            <p:nvPr/>
          </p:nvSpPr>
          <p:spPr bwMode="auto">
            <a:xfrm>
              <a:off x="838" y="1067"/>
              <a:ext cx="1092" cy="305"/>
            </a:xfrm>
            <a:prstGeom prst="rect">
              <a:avLst/>
            </a:prstGeom>
            <a:solidFill>
              <a:srgbClr val="FFFF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763" indent="-4763">
                <a:spcBef>
                  <a:spcPct val="20000"/>
                </a:spcBef>
                <a:buChar char="•"/>
                <a:defRPr sz="3200">
                  <a:solidFill>
                    <a:schemeClr val="tx1"/>
                  </a:solidFill>
                  <a:latin typeface="Arial" panose="020B0604020202020204" pitchFamily="34" charset="0"/>
                </a:defRPr>
              </a:lvl1pPr>
              <a:lvl2pPr marL="811213" indent="-285750">
                <a:spcBef>
                  <a:spcPct val="20000"/>
                </a:spcBef>
                <a:buChar char="–"/>
                <a:defRPr sz="2800">
                  <a:solidFill>
                    <a:schemeClr val="tx1"/>
                  </a:solidFill>
                  <a:latin typeface="Arial" panose="020B0604020202020204" pitchFamily="34" charset="0"/>
                </a:defRPr>
              </a:lvl2pPr>
              <a:lvl3pPr marL="925513"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VnTime" panose="020B7200000000000000" pitchFamily="34" charset="0"/>
                <a:buChar char="-"/>
              </a:pPr>
              <a:r>
                <a:rPr lang="en-US" altLang="en-US" sz="2400">
                  <a:solidFill>
                    <a:srgbClr val="0000FF"/>
                  </a:solidFill>
                  <a:latin typeface="Times New Roman" panose="02020603050405020304" pitchFamily="18" charset="0"/>
                </a:rPr>
                <a:t> Cú pháp.</a:t>
              </a:r>
            </a:p>
          </p:txBody>
        </p:sp>
        <p:sp>
          <p:nvSpPr>
            <p:cNvPr id="13335" name="Text Box 37"/>
            <p:cNvSpPr txBox="1">
              <a:spLocks noChangeArrowheads="1"/>
            </p:cNvSpPr>
            <p:nvPr/>
          </p:nvSpPr>
          <p:spPr bwMode="auto">
            <a:xfrm>
              <a:off x="838" y="1352"/>
              <a:ext cx="1188" cy="305"/>
            </a:xfrm>
            <a:prstGeom prst="rect">
              <a:avLst/>
            </a:prstGeom>
            <a:solidFill>
              <a:srgbClr val="FFFF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763" indent="-4763">
                <a:spcBef>
                  <a:spcPct val="20000"/>
                </a:spcBef>
                <a:buChar char="•"/>
                <a:defRPr sz="3200">
                  <a:solidFill>
                    <a:schemeClr val="tx1"/>
                  </a:solidFill>
                  <a:latin typeface="Arial" panose="020B0604020202020204" pitchFamily="34" charset="0"/>
                </a:defRPr>
              </a:lvl1pPr>
              <a:lvl2pPr marL="811213" indent="-285750">
                <a:spcBef>
                  <a:spcPct val="20000"/>
                </a:spcBef>
                <a:buChar char="–"/>
                <a:defRPr sz="2800">
                  <a:solidFill>
                    <a:schemeClr val="tx1"/>
                  </a:solidFill>
                  <a:latin typeface="Arial" panose="020B0604020202020204" pitchFamily="34" charset="0"/>
                </a:defRPr>
              </a:lvl2pPr>
              <a:lvl3pPr marL="925513"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VnTime" panose="020B7200000000000000" pitchFamily="34" charset="0"/>
                <a:buChar char="-"/>
              </a:pPr>
              <a:r>
                <a:rPr lang="en-US" altLang="en-US" sz="2400">
                  <a:solidFill>
                    <a:srgbClr val="0000FF"/>
                  </a:solidFill>
                  <a:latin typeface="Times New Roman" panose="02020603050405020304" pitchFamily="18" charset="0"/>
                </a:rPr>
                <a:t> Ngữ nghĩa.</a:t>
              </a:r>
            </a:p>
          </p:txBody>
        </p:sp>
        <p:sp>
          <p:nvSpPr>
            <p:cNvPr id="13336" name="Text Box 38"/>
            <p:cNvSpPr txBox="1">
              <a:spLocks noChangeArrowheads="1"/>
            </p:cNvSpPr>
            <p:nvPr/>
          </p:nvSpPr>
          <p:spPr bwMode="auto">
            <a:xfrm>
              <a:off x="1587" y="2637"/>
              <a:ext cx="2400" cy="291"/>
            </a:xfrm>
            <a:prstGeom prst="rect">
              <a:avLst/>
            </a:prstGeom>
            <a:solidFill>
              <a:srgbClr val="FFFF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811213" indent="-285750">
                <a:spcBef>
                  <a:spcPct val="20000"/>
                </a:spcBef>
                <a:buChar char="–"/>
                <a:defRPr sz="2800">
                  <a:solidFill>
                    <a:schemeClr val="tx1"/>
                  </a:solidFill>
                  <a:latin typeface="Arial" panose="020B0604020202020204" pitchFamily="34" charset="0"/>
                </a:defRPr>
              </a:lvl2pPr>
              <a:lvl3pPr marL="925513"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 typeface="Symbol" panose="05050102010706020507" pitchFamily="18" charset="2"/>
                <a:buChar char="+"/>
              </a:pPr>
              <a:r>
                <a:rPr lang="en-US" altLang="en-US" sz="2400">
                  <a:solidFill>
                    <a:srgbClr val="9F0505"/>
                  </a:solidFill>
                  <a:latin typeface="Times New Roman" panose="02020603050405020304" pitchFamily="18" charset="0"/>
                </a:rPr>
                <a:t>Tên do ng</a:t>
              </a:r>
              <a:r>
                <a:rPr lang="vi-VN" altLang="en-US" sz="2400">
                  <a:solidFill>
                    <a:srgbClr val="9F0505"/>
                  </a:solidFill>
                  <a:latin typeface="Times New Roman" panose="02020603050405020304" pitchFamily="18" charset="0"/>
                </a:rPr>
                <a:t>ư</a:t>
              </a:r>
              <a:r>
                <a:rPr lang="en-US" altLang="en-US" sz="2400">
                  <a:solidFill>
                    <a:srgbClr val="9F0505"/>
                  </a:solidFill>
                  <a:latin typeface="Times New Roman" panose="02020603050405020304" pitchFamily="18" charset="0"/>
                </a:rPr>
                <a:t>ời dùng đặt.</a:t>
              </a:r>
            </a:p>
          </p:txBody>
        </p:sp>
        <p:sp>
          <p:nvSpPr>
            <p:cNvPr id="13337" name="Text Box 39"/>
            <p:cNvSpPr txBox="1">
              <a:spLocks noChangeArrowheads="1"/>
            </p:cNvSpPr>
            <p:nvPr/>
          </p:nvSpPr>
          <p:spPr bwMode="auto">
            <a:xfrm>
              <a:off x="816" y="2868"/>
              <a:ext cx="1590" cy="305"/>
            </a:xfrm>
            <a:prstGeom prst="rect">
              <a:avLst/>
            </a:prstGeom>
            <a:solidFill>
              <a:srgbClr val="FFFF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763" indent="174625">
                <a:spcBef>
                  <a:spcPct val="20000"/>
                </a:spcBef>
                <a:buChar char="•"/>
                <a:defRPr sz="3200">
                  <a:solidFill>
                    <a:schemeClr val="tx1"/>
                  </a:solidFill>
                  <a:latin typeface="Arial" panose="020B0604020202020204" pitchFamily="34" charset="0"/>
                </a:defRPr>
              </a:lvl1pPr>
              <a:lvl2pPr marL="811213" indent="-285750">
                <a:spcBef>
                  <a:spcPct val="20000"/>
                </a:spcBef>
                <a:buChar char="–"/>
                <a:defRPr sz="2800">
                  <a:solidFill>
                    <a:schemeClr val="tx1"/>
                  </a:solidFill>
                  <a:latin typeface="Arial" panose="020B0604020202020204" pitchFamily="34" charset="0"/>
                </a:defRPr>
              </a:lvl2pPr>
              <a:lvl3pPr marL="925513"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VnTime" panose="020B7200000000000000" pitchFamily="34" charset="0"/>
                <a:buChar char="-"/>
              </a:pPr>
              <a:r>
                <a:rPr lang="en-US" altLang="en-US" sz="2400">
                  <a:solidFill>
                    <a:srgbClr val="0000FF"/>
                  </a:solidFill>
                  <a:latin typeface="Times New Roman" panose="02020603050405020304" pitchFamily="18" charset="0"/>
                </a:rPr>
                <a:t> Các đại l</a:t>
              </a:r>
              <a:r>
                <a:rPr lang="vi-VN" altLang="en-US" sz="2400">
                  <a:solidFill>
                    <a:srgbClr val="0000FF"/>
                  </a:solidFill>
                  <a:latin typeface="Times New Roman" panose="02020603050405020304" pitchFamily="18" charset="0"/>
                </a:rPr>
                <a:t>ư</a:t>
              </a:r>
              <a:r>
                <a:rPr lang="en-US" altLang="en-US" sz="2400">
                  <a:solidFill>
                    <a:srgbClr val="0000FF"/>
                  </a:solidFill>
                  <a:latin typeface="Times New Roman" panose="02020603050405020304" pitchFamily="18" charset="0"/>
                </a:rPr>
                <a:t>ợng:</a:t>
              </a:r>
            </a:p>
          </p:txBody>
        </p:sp>
        <p:sp>
          <p:nvSpPr>
            <p:cNvPr id="13338" name="Text Box 40"/>
            <p:cNvSpPr txBox="1">
              <a:spLocks noChangeArrowheads="1"/>
            </p:cNvSpPr>
            <p:nvPr/>
          </p:nvSpPr>
          <p:spPr bwMode="auto">
            <a:xfrm>
              <a:off x="2109" y="3144"/>
              <a:ext cx="966" cy="305"/>
            </a:xfrm>
            <a:prstGeom prst="rect">
              <a:avLst/>
            </a:prstGeom>
            <a:solidFill>
              <a:srgbClr val="FFFF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2238">
                <a:spcBef>
                  <a:spcPct val="20000"/>
                </a:spcBef>
                <a:buChar char="•"/>
                <a:defRPr sz="3200">
                  <a:solidFill>
                    <a:schemeClr val="tx1"/>
                  </a:solidFill>
                  <a:latin typeface="Arial" panose="020B0604020202020204" pitchFamily="34" charset="0"/>
                </a:defRPr>
              </a:lvl1pPr>
              <a:lvl2pPr marL="811213" indent="-285750">
                <a:spcBef>
                  <a:spcPct val="20000"/>
                </a:spcBef>
                <a:buChar char="–"/>
                <a:defRPr sz="2800">
                  <a:solidFill>
                    <a:schemeClr val="tx1"/>
                  </a:solidFill>
                  <a:latin typeface="Arial" panose="020B0604020202020204" pitchFamily="34" charset="0"/>
                </a:defRPr>
              </a:lvl2pPr>
              <a:lvl3pPr marL="925513"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Symbol" panose="05050102010706020507" pitchFamily="18" charset="2"/>
                <a:buChar char="+"/>
              </a:pPr>
              <a:r>
                <a:rPr lang="en-US" altLang="en-US" sz="2400">
                  <a:solidFill>
                    <a:srgbClr val="9F0505"/>
                  </a:solidFill>
                  <a:latin typeface="Times New Roman" panose="02020603050405020304" pitchFamily="18" charset="0"/>
                </a:rPr>
                <a:t> Hằng.</a:t>
              </a:r>
            </a:p>
          </p:txBody>
        </p:sp>
        <p:sp>
          <p:nvSpPr>
            <p:cNvPr id="13339" name="Text Box 41"/>
            <p:cNvSpPr txBox="1">
              <a:spLocks noChangeArrowheads="1"/>
            </p:cNvSpPr>
            <p:nvPr/>
          </p:nvSpPr>
          <p:spPr bwMode="auto">
            <a:xfrm>
              <a:off x="2119" y="3423"/>
              <a:ext cx="772" cy="305"/>
            </a:xfrm>
            <a:prstGeom prst="rect">
              <a:avLst/>
            </a:prstGeom>
            <a:solidFill>
              <a:srgbClr val="FFFF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2238">
                <a:spcBef>
                  <a:spcPct val="20000"/>
                </a:spcBef>
                <a:buChar char="•"/>
                <a:defRPr sz="3200">
                  <a:solidFill>
                    <a:schemeClr val="tx1"/>
                  </a:solidFill>
                  <a:latin typeface="Arial" panose="020B0604020202020204" pitchFamily="34" charset="0"/>
                </a:defRPr>
              </a:lvl1pPr>
              <a:lvl2pPr marL="811213" indent="-285750">
                <a:spcBef>
                  <a:spcPct val="20000"/>
                </a:spcBef>
                <a:buChar char="–"/>
                <a:defRPr sz="2800">
                  <a:solidFill>
                    <a:schemeClr val="tx1"/>
                  </a:solidFill>
                  <a:latin typeface="Arial" panose="020B0604020202020204" pitchFamily="34" charset="0"/>
                </a:defRPr>
              </a:lvl2pPr>
              <a:lvl3pPr marL="925513"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Symbol" panose="05050102010706020507" pitchFamily="18" charset="2"/>
                <a:buChar char="+"/>
              </a:pPr>
              <a:r>
                <a:rPr lang="en-US" altLang="en-US" sz="2400">
                  <a:solidFill>
                    <a:srgbClr val="9F0505"/>
                  </a:solidFill>
                  <a:latin typeface="Times New Roman" panose="02020603050405020304" pitchFamily="18" charset="0"/>
                </a:rPr>
                <a:t> Biến.</a:t>
              </a:r>
            </a:p>
          </p:txBody>
        </p:sp>
        <p:sp>
          <p:nvSpPr>
            <p:cNvPr id="13340" name="Text Box 42"/>
            <p:cNvSpPr txBox="1">
              <a:spLocks noChangeArrowheads="1"/>
            </p:cNvSpPr>
            <p:nvPr/>
          </p:nvSpPr>
          <p:spPr bwMode="auto">
            <a:xfrm>
              <a:off x="816" y="3649"/>
              <a:ext cx="2766" cy="291"/>
            </a:xfrm>
            <a:prstGeom prst="rect">
              <a:avLst/>
            </a:prstGeom>
            <a:solidFill>
              <a:srgbClr val="FFFF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763" indent="174625">
                <a:spcBef>
                  <a:spcPct val="20000"/>
                </a:spcBef>
                <a:buChar char="•"/>
                <a:defRPr sz="3200">
                  <a:solidFill>
                    <a:schemeClr val="tx1"/>
                  </a:solidFill>
                  <a:latin typeface="Arial" panose="020B0604020202020204" pitchFamily="34" charset="0"/>
                </a:defRPr>
              </a:lvl1pPr>
              <a:lvl2pPr marL="811213" indent="-285750">
                <a:spcBef>
                  <a:spcPct val="20000"/>
                </a:spcBef>
                <a:buChar char="–"/>
                <a:defRPr sz="2800">
                  <a:solidFill>
                    <a:schemeClr val="tx1"/>
                  </a:solidFill>
                  <a:latin typeface="Arial" panose="020B0604020202020204" pitchFamily="34" charset="0"/>
                </a:defRPr>
              </a:lvl2pPr>
              <a:lvl3pPr marL="925513"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VnTime" panose="020B7200000000000000" pitchFamily="34" charset="0"/>
                <a:buChar char="-"/>
              </a:pPr>
              <a:r>
                <a:rPr lang="en-US" altLang="en-US" sz="2400">
                  <a:solidFill>
                    <a:srgbClr val="0000FF"/>
                  </a:solidFill>
                  <a:latin typeface="Times New Roman" panose="02020603050405020304" pitchFamily="18" charset="0"/>
                </a:rPr>
                <a:t> Chú thích.</a:t>
              </a:r>
            </a:p>
          </p:txBody>
        </p:sp>
      </p:grpSp>
    </p:spTree>
  </p:cSld>
  <p:clrMapOvr>
    <a:masterClrMapping/>
  </p:clrMapOvr>
  <mc:AlternateContent xmlns:mc="http://schemas.openxmlformats.org/markup-compatibility/2006">
    <mc:Choice xmlns:p14="http://schemas.microsoft.com/office/powerpoint/2010/main" Requires="p14">
      <p:transition spd="slow" p14:dur="2000" advTm="25000"/>
    </mc:Choice>
    <mc:Fallback>
      <p:transition spd="slow" advTm="2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pag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75" name="Picture 3" descr="tpag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5"/>
          <p:cNvSpPr txBox="1">
            <a:spLocks noChangeArrowheads="1"/>
          </p:cNvSpPr>
          <p:nvPr/>
        </p:nvSpPr>
        <p:spPr bwMode="auto">
          <a:xfrm>
            <a:off x="152400" y="165877"/>
            <a:ext cx="533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800">
                <a:solidFill>
                  <a:srgbClr val="FF0D0D"/>
                </a:solidFill>
                <a:latin typeface="Times New Roman" panose="02020603050405020304" pitchFamily="18" charset="0"/>
              </a:rPr>
              <a:t>1. Các thành phần c</a:t>
            </a:r>
            <a:r>
              <a:rPr lang="vi-VN" altLang="en-US" sz="2800">
                <a:solidFill>
                  <a:srgbClr val="FF0D0D"/>
                </a:solidFill>
                <a:latin typeface="Times New Roman" panose="02020603050405020304" pitchFamily="18" charset="0"/>
              </a:rPr>
              <a:t>ơ</a:t>
            </a:r>
            <a:r>
              <a:rPr lang="en-US" altLang="en-US" sz="2800">
                <a:solidFill>
                  <a:srgbClr val="FF0D0D"/>
                </a:solidFill>
                <a:latin typeface="Times New Roman" panose="02020603050405020304" pitchFamily="18" charset="0"/>
              </a:rPr>
              <a:t> bản</a:t>
            </a:r>
          </a:p>
        </p:txBody>
      </p:sp>
      <p:sp>
        <p:nvSpPr>
          <p:cNvPr id="3077" name="Rectangle 6"/>
          <p:cNvSpPr>
            <a:spLocks noChangeArrowheads="1"/>
          </p:cNvSpPr>
          <p:nvPr/>
        </p:nvSpPr>
        <p:spPr bwMode="auto">
          <a:xfrm>
            <a:off x="381000" y="6324600"/>
            <a:ext cx="8382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25000"/>
              </a:spcBef>
              <a:buFontTx/>
              <a:buNone/>
            </a:pPr>
            <a:endParaRPr lang="en-US" altLang="en-US" sz="2100">
              <a:solidFill>
                <a:srgbClr val="FF0D0D"/>
              </a:solidFill>
              <a:latin typeface="Times New Roman" panose="02020603050405020304" pitchFamily="18" charset="0"/>
            </a:endParaRPr>
          </a:p>
        </p:txBody>
      </p:sp>
      <p:sp>
        <p:nvSpPr>
          <p:cNvPr id="14344" name="Text Box 8"/>
          <p:cNvSpPr txBox="1">
            <a:spLocks noChangeArrowheads="1"/>
          </p:cNvSpPr>
          <p:nvPr/>
        </p:nvSpPr>
        <p:spPr bwMode="auto">
          <a:xfrm>
            <a:off x="381000" y="965984"/>
            <a:ext cx="876299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rPr>
              <a:t>Mỗi ngôn ngữ lập trình th</a:t>
            </a:r>
            <a:r>
              <a:rPr lang="vi-VN" altLang="en-US">
                <a:latin typeface="Times New Roman" panose="02020603050405020304" pitchFamily="18" charset="0"/>
              </a:rPr>
              <a:t>ư</a:t>
            </a:r>
            <a:r>
              <a:rPr lang="en-US" altLang="en-US">
                <a:latin typeface="Times New Roman" panose="02020603050405020304" pitchFamily="18" charset="0"/>
              </a:rPr>
              <a:t>ờng có ba thành phần c</a:t>
            </a:r>
            <a:r>
              <a:rPr lang="vi-VN" altLang="en-US">
                <a:latin typeface="Times New Roman" panose="02020603050405020304" pitchFamily="18" charset="0"/>
              </a:rPr>
              <a:t>ơ</a:t>
            </a:r>
            <a:r>
              <a:rPr lang="en-US" altLang="en-US">
                <a:latin typeface="Times New Roman" panose="02020603050405020304" pitchFamily="18" charset="0"/>
              </a:rPr>
              <a:t> bản: </a:t>
            </a:r>
            <a:r>
              <a:rPr lang="en-US" altLang="en-US" i="1">
                <a:solidFill>
                  <a:srgbClr val="0000FF"/>
                </a:solidFill>
                <a:latin typeface="Times New Roman" panose="02020603050405020304" pitchFamily="18" charset="0"/>
              </a:rPr>
              <a:t>Bảng chữ cái, cú pháp và ngữ nghĩa.</a:t>
            </a:r>
          </a:p>
        </p:txBody>
      </p:sp>
      <p:sp>
        <p:nvSpPr>
          <p:cNvPr id="3079" name="Rectangle 12"/>
          <p:cNvSpPr>
            <a:spLocks noChangeArrowheads="1"/>
          </p:cNvSpPr>
          <p:nvPr/>
        </p:nvSpPr>
        <p:spPr bwMode="auto">
          <a:xfrm>
            <a:off x="7696200" y="6553200"/>
            <a:ext cx="1066800" cy="76200"/>
          </a:xfrm>
          <a:prstGeom prst="rect">
            <a:avLst/>
          </a:prstGeom>
          <a:solidFill>
            <a:srgbClr val="ADCA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25000"/>
              </a:spcBef>
              <a:buFontTx/>
              <a:buNone/>
            </a:pPr>
            <a:endParaRPr lang="en-US" altLang="en-US" sz="2100">
              <a:solidFill>
                <a:srgbClr val="FF0D0D"/>
              </a:solidFill>
              <a:latin typeface="Times New Roman" panose="02020603050405020304" pitchFamily="18" charset="0"/>
            </a:endParaRPr>
          </a:p>
        </p:txBody>
      </p:sp>
      <p:grpSp>
        <p:nvGrpSpPr>
          <p:cNvPr id="14360" name="Group 24"/>
          <p:cNvGrpSpPr>
            <a:grpSpLocks/>
          </p:cNvGrpSpPr>
          <p:nvPr/>
        </p:nvGrpSpPr>
        <p:grpSpPr bwMode="auto">
          <a:xfrm>
            <a:off x="5029200" y="2057400"/>
            <a:ext cx="3962400" cy="4419600"/>
            <a:chOff x="3120" y="1296"/>
            <a:chExt cx="2496" cy="2784"/>
          </a:xfrm>
        </p:grpSpPr>
        <p:grpSp>
          <p:nvGrpSpPr>
            <p:cNvPr id="3086" name="Group 9"/>
            <p:cNvGrpSpPr>
              <a:grpSpLocks/>
            </p:cNvGrpSpPr>
            <p:nvPr/>
          </p:nvGrpSpPr>
          <p:grpSpPr bwMode="auto">
            <a:xfrm>
              <a:off x="3120" y="1296"/>
              <a:ext cx="2352" cy="1440"/>
              <a:chOff x="3648" y="1680"/>
              <a:chExt cx="1824" cy="1248"/>
            </a:xfrm>
          </p:grpSpPr>
          <p:sp>
            <p:nvSpPr>
              <p:cNvPr id="3090" name="AutoShape 10"/>
              <p:cNvSpPr>
                <a:spLocks noChangeArrowheads="1"/>
              </p:cNvSpPr>
              <p:nvPr/>
            </p:nvSpPr>
            <p:spPr bwMode="auto">
              <a:xfrm flipH="1">
                <a:off x="3648" y="1680"/>
                <a:ext cx="1824" cy="1248"/>
              </a:xfrm>
              <a:prstGeom prst="wedgeRoundRectCallout">
                <a:avLst>
                  <a:gd name="adj1" fmla="val -35801"/>
                  <a:gd name="adj2" fmla="val 7764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1800" b="0">
                  <a:latin typeface="Times New Roman" panose="02020603050405020304" pitchFamily="18" charset="0"/>
                </a:endParaRPr>
              </a:p>
            </p:txBody>
          </p:sp>
          <p:sp>
            <p:nvSpPr>
              <p:cNvPr id="3091" name="Text Box 11"/>
              <p:cNvSpPr txBox="1">
                <a:spLocks noChangeArrowheads="1"/>
              </p:cNvSpPr>
              <p:nvPr/>
            </p:nvSpPr>
            <p:spPr bwMode="auto">
              <a:xfrm>
                <a:off x="3648" y="1776"/>
                <a:ext cx="1815"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400" i="1">
                    <a:solidFill>
                      <a:srgbClr val="990000"/>
                    </a:solidFill>
                    <a:latin typeface="Times New Roman" panose="02020603050405020304" pitchFamily="18" charset="0"/>
                  </a:rPr>
                  <a:t>Các chữ cái th</a:t>
                </a:r>
                <a:r>
                  <a:rPr lang="vi-VN" altLang="en-US" sz="2400" i="1">
                    <a:solidFill>
                      <a:srgbClr val="990000"/>
                    </a:solidFill>
                    <a:latin typeface="Times New Roman" panose="02020603050405020304" pitchFamily="18" charset="0"/>
                  </a:rPr>
                  <a:t>ư</a:t>
                </a:r>
                <a:r>
                  <a:rPr lang="en-US" altLang="en-US" sz="2400" i="1">
                    <a:solidFill>
                      <a:srgbClr val="990000"/>
                    </a:solidFill>
                    <a:latin typeface="Times New Roman" panose="02020603050405020304" pitchFamily="18" charset="0"/>
                  </a:rPr>
                  <a:t>ờng và hoa:</a:t>
                </a:r>
              </a:p>
              <a:p>
                <a:pPr algn="just" eaLnBrk="1" hangingPunct="1">
                  <a:spcBef>
                    <a:spcPct val="25000"/>
                  </a:spcBef>
                  <a:buFontTx/>
                  <a:buNone/>
                </a:pPr>
                <a:r>
                  <a:rPr lang="en-US" altLang="en-US" sz="2400">
                    <a:solidFill>
                      <a:srgbClr val="FF0D0D"/>
                    </a:solidFill>
                    <a:latin typeface="Times New Roman" panose="02020603050405020304" pitchFamily="18" charset="0"/>
                  </a:rPr>
                  <a:t>a ă â b c d đ e ê g h i k l m n o ô </a:t>
                </a:r>
                <a:r>
                  <a:rPr lang="vi-VN" altLang="en-US" sz="2400">
                    <a:solidFill>
                      <a:srgbClr val="FF0D0D"/>
                    </a:solidFill>
                    <a:latin typeface="Times New Roman" panose="02020603050405020304" pitchFamily="18" charset="0"/>
                  </a:rPr>
                  <a:t>ơ</a:t>
                </a:r>
                <a:r>
                  <a:rPr lang="en-US" altLang="en-US" sz="2400">
                    <a:solidFill>
                      <a:srgbClr val="FF0D0D"/>
                    </a:solidFill>
                    <a:latin typeface="Times New Roman" panose="02020603050405020304" pitchFamily="18" charset="0"/>
                  </a:rPr>
                  <a:t> p q r s t u </a:t>
                </a:r>
                <a:r>
                  <a:rPr lang="vi-VN" altLang="en-US" sz="2400">
                    <a:solidFill>
                      <a:srgbClr val="FF0D0D"/>
                    </a:solidFill>
                    <a:latin typeface="Times New Roman" panose="02020603050405020304" pitchFamily="18" charset="0"/>
                  </a:rPr>
                  <a:t>ư</a:t>
                </a:r>
                <a:r>
                  <a:rPr lang="en-US" altLang="en-US" sz="2400">
                    <a:solidFill>
                      <a:srgbClr val="FF0D0D"/>
                    </a:solidFill>
                    <a:latin typeface="Times New Roman" panose="02020603050405020304" pitchFamily="18" charset="0"/>
                  </a:rPr>
                  <a:t> v x y</a:t>
                </a:r>
              </a:p>
              <a:p>
                <a:pPr algn="just" eaLnBrk="1" hangingPunct="1">
                  <a:spcBef>
                    <a:spcPct val="50000"/>
                  </a:spcBef>
                  <a:buFontTx/>
                  <a:buNone/>
                </a:pPr>
                <a:r>
                  <a:rPr lang="en-US" altLang="en-US" sz="2400" i="1">
                    <a:solidFill>
                      <a:srgbClr val="990000"/>
                    </a:solidFill>
                    <a:latin typeface="Times New Roman" panose="02020603050405020304" pitchFamily="18" charset="0"/>
                  </a:rPr>
                  <a:t>Các dấu</a:t>
                </a:r>
                <a:r>
                  <a:rPr lang="en-US" altLang="en-US" sz="2400">
                    <a:solidFill>
                      <a:srgbClr val="990000"/>
                    </a:solidFill>
                    <a:latin typeface="Times New Roman" panose="02020603050405020304" pitchFamily="18" charset="0"/>
                  </a:rPr>
                  <a:t>  </a:t>
                </a:r>
                <a:r>
                  <a:rPr lang="en-US" altLang="en-US" sz="2400">
                    <a:solidFill>
                      <a:srgbClr val="FF0D0D"/>
                    </a:solidFill>
                    <a:latin typeface="Times New Roman" panose="02020603050405020304" pitchFamily="18" charset="0"/>
                  </a:rPr>
                  <a:t>` ´ • ’ ~</a:t>
                </a:r>
              </a:p>
            </p:txBody>
          </p:sp>
        </p:grpSp>
        <p:grpSp>
          <p:nvGrpSpPr>
            <p:cNvPr id="3087" name="Group 22"/>
            <p:cNvGrpSpPr>
              <a:grpSpLocks/>
            </p:cNvGrpSpPr>
            <p:nvPr/>
          </p:nvGrpSpPr>
          <p:grpSpPr bwMode="auto">
            <a:xfrm>
              <a:off x="4848" y="3264"/>
              <a:ext cx="768" cy="816"/>
              <a:chOff x="4848" y="3264"/>
              <a:chExt cx="768" cy="816"/>
            </a:xfrm>
          </p:grpSpPr>
          <p:pic>
            <p:nvPicPr>
              <p:cNvPr id="3088" name="Picture 7" descr="509188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48" y="3264"/>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19" descr="MCj0398219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8" y="3874"/>
                <a:ext cx="768"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4357" name="Group 21"/>
          <p:cNvGrpSpPr>
            <a:grpSpLocks/>
          </p:cNvGrpSpPr>
          <p:nvPr/>
        </p:nvGrpSpPr>
        <p:grpSpPr bwMode="auto">
          <a:xfrm>
            <a:off x="1" y="2103046"/>
            <a:ext cx="4876800" cy="4343400"/>
            <a:chOff x="0" y="1344"/>
            <a:chExt cx="2640" cy="2736"/>
          </a:xfrm>
        </p:grpSpPr>
        <p:sp>
          <p:nvSpPr>
            <p:cNvPr id="3082" name="AutoShape 15"/>
            <p:cNvSpPr>
              <a:spLocks noChangeArrowheads="1"/>
            </p:cNvSpPr>
            <p:nvPr/>
          </p:nvSpPr>
          <p:spPr bwMode="auto">
            <a:xfrm>
              <a:off x="576" y="1344"/>
              <a:ext cx="2064" cy="1485"/>
            </a:xfrm>
            <a:prstGeom prst="cloudCallout">
              <a:avLst>
                <a:gd name="adj1" fmla="val -55594"/>
                <a:gd name="adj2" fmla="val 81839"/>
              </a:avLst>
            </a:prstGeom>
            <a:gradFill rotWithShape="1">
              <a:gsLst>
                <a:gs pos="0">
                  <a:srgbClr val="FFFFFF"/>
                </a:gs>
                <a:gs pos="100000">
                  <a:srgbClr val="FF7DD4"/>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vi-VN" altLang="en-US" sz="2400" b="0">
                <a:latin typeface="Times New Roman" panose="02020603050405020304" pitchFamily="18" charset="0"/>
              </a:endParaRPr>
            </a:p>
          </p:txBody>
        </p:sp>
        <p:pic>
          <p:nvPicPr>
            <p:cNvPr id="3083" name="Picture 16" descr="ThuongThay1IV"/>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3216"/>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Text Box 17"/>
            <p:cNvSpPr txBox="1">
              <a:spLocks noChangeArrowheads="1"/>
            </p:cNvSpPr>
            <p:nvPr/>
          </p:nvSpPr>
          <p:spPr bwMode="auto">
            <a:xfrm>
              <a:off x="742" y="1594"/>
              <a:ext cx="1831" cy="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i="1">
                  <a:solidFill>
                    <a:srgbClr val="000000"/>
                  </a:solidFill>
                  <a:latin typeface="Times New Roman" panose="02020603050405020304" pitchFamily="18" charset="0"/>
                </a:rPr>
                <a:t>Hãy cho biết trong tiếng Việt gồm những chữ cái nào?</a:t>
              </a:r>
            </a:p>
          </p:txBody>
        </p:sp>
        <p:sp>
          <p:nvSpPr>
            <p:cNvPr id="3085" name="Rectangle 20"/>
            <p:cNvSpPr>
              <a:spLocks noChangeArrowheads="1"/>
            </p:cNvSpPr>
            <p:nvPr/>
          </p:nvSpPr>
          <p:spPr bwMode="auto">
            <a:xfrm>
              <a:off x="336" y="3984"/>
              <a:ext cx="480"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25000"/>
                </a:spcBef>
                <a:buFontTx/>
                <a:buNone/>
              </a:pPr>
              <a:endParaRPr lang="en-US" altLang="en-US" sz="2400">
                <a:solidFill>
                  <a:srgbClr val="FF0D0D"/>
                </a:solidFill>
                <a:latin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5000"/>
    </mc:Choice>
    <mc:Fallback>
      <p:transition spd="slow" advTm="2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44"/>
                                        </p:tgtEl>
                                        <p:attrNameLst>
                                          <p:attrName>style.visibility</p:attrName>
                                        </p:attrNameLst>
                                      </p:cBhvr>
                                      <p:to>
                                        <p:strVal val="visible"/>
                                      </p:to>
                                    </p:set>
                                    <p:anim calcmode="lin" valueType="num">
                                      <p:cBhvr additive="base">
                                        <p:cTn id="7" dur="500" fill="hold"/>
                                        <p:tgtEl>
                                          <p:spTgt spid="14344"/>
                                        </p:tgtEl>
                                        <p:attrNameLst>
                                          <p:attrName>ppt_x</p:attrName>
                                        </p:attrNameLst>
                                      </p:cBhvr>
                                      <p:tavLst>
                                        <p:tav tm="0">
                                          <p:val>
                                            <p:strVal val="0-#ppt_w/2"/>
                                          </p:val>
                                        </p:tav>
                                        <p:tav tm="100000">
                                          <p:val>
                                            <p:strVal val="#ppt_x"/>
                                          </p:val>
                                        </p:tav>
                                      </p:tavLst>
                                    </p:anim>
                                    <p:anim calcmode="lin" valueType="num">
                                      <p:cBhvr additive="base">
                                        <p:cTn id="8" dur="500" fill="hold"/>
                                        <p:tgtEl>
                                          <p:spTgt spid="1434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35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14360"/>
                                        </p:tgtEl>
                                        <p:attrNameLst>
                                          <p:attrName>style.visibility</p:attrName>
                                        </p:attrNameLst>
                                      </p:cBhvr>
                                      <p:to>
                                        <p:strVal val="visible"/>
                                      </p:to>
                                    </p:set>
                                    <p:anim calcmode="lin" valueType="num">
                                      <p:cBhvr additive="base">
                                        <p:cTn id="17" dur="500" fill="hold"/>
                                        <p:tgtEl>
                                          <p:spTgt spid="14360"/>
                                        </p:tgtEl>
                                        <p:attrNameLst>
                                          <p:attrName>ppt_x</p:attrName>
                                        </p:attrNameLst>
                                      </p:cBhvr>
                                      <p:tavLst>
                                        <p:tav tm="0">
                                          <p:val>
                                            <p:strVal val="1+#ppt_w/2"/>
                                          </p:val>
                                        </p:tav>
                                        <p:tav tm="100000">
                                          <p:val>
                                            <p:strVal val="#ppt_x"/>
                                          </p:val>
                                        </p:tav>
                                      </p:tavLst>
                                    </p:anim>
                                    <p:anim calcmode="lin" valueType="num">
                                      <p:cBhvr additive="base">
                                        <p:cTn id="18" dur="500" fill="hold"/>
                                        <p:tgtEl>
                                          <p:spTgt spid="143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pag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736600" y="231357"/>
            <a:ext cx="19240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400">
                <a:solidFill>
                  <a:srgbClr val="E20000"/>
                </a:solidFill>
                <a:latin typeface="Times New Roman" panose="02020603050405020304" pitchFamily="18" charset="0"/>
              </a:rPr>
              <a:t>Bảng chữ cái </a:t>
            </a:r>
          </a:p>
        </p:txBody>
      </p:sp>
      <p:sp>
        <p:nvSpPr>
          <p:cNvPr id="4100" name="AutoShape 4"/>
          <p:cNvSpPr>
            <a:spLocks noChangeArrowheads="1"/>
          </p:cNvSpPr>
          <p:nvPr/>
        </p:nvSpPr>
        <p:spPr bwMode="auto">
          <a:xfrm>
            <a:off x="0" y="76200"/>
            <a:ext cx="762000" cy="762000"/>
          </a:xfrm>
          <a:prstGeom prst="star8">
            <a:avLst>
              <a:gd name="adj" fmla="val 38250"/>
            </a:avLst>
          </a:prstGeom>
          <a:gradFill rotWithShape="1">
            <a:gsLst>
              <a:gs pos="0">
                <a:srgbClr val="FFFFFF"/>
              </a:gs>
              <a:gs pos="100000">
                <a:srgbClr val="FF00F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25000"/>
              </a:spcBef>
              <a:buFontTx/>
              <a:buNone/>
            </a:pPr>
            <a:endParaRPr lang="en-US" altLang="en-US" sz="2100">
              <a:solidFill>
                <a:srgbClr val="FF0D0D"/>
              </a:solidFill>
              <a:latin typeface="Times New Roman" panose="02020603050405020304" pitchFamily="18" charset="0"/>
            </a:endParaRPr>
          </a:p>
        </p:txBody>
      </p:sp>
      <p:sp>
        <p:nvSpPr>
          <p:cNvPr id="4101" name="Text Box 5"/>
          <p:cNvSpPr txBox="1">
            <a:spLocks noChangeArrowheads="1"/>
          </p:cNvSpPr>
          <p:nvPr/>
        </p:nvSpPr>
        <p:spPr bwMode="auto">
          <a:xfrm>
            <a:off x="219075" y="20955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solidFill>
                  <a:srgbClr val="000000"/>
                </a:solidFill>
                <a:latin typeface="Times New Roman" panose="02020603050405020304" pitchFamily="18" charset="0"/>
              </a:rPr>
              <a:t>a</a:t>
            </a:r>
          </a:p>
        </p:txBody>
      </p:sp>
      <p:sp>
        <p:nvSpPr>
          <p:cNvPr id="15366" name="Text Box 6"/>
          <p:cNvSpPr txBox="1">
            <a:spLocks noChangeArrowheads="1"/>
          </p:cNvSpPr>
          <p:nvPr/>
        </p:nvSpPr>
        <p:spPr bwMode="auto">
          <a:xfrm>
            <a:off x="2582863" y="270451"/>
            <a:ext cx="656113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200">
                <a:latin typeface="Times New Roman" panose="02020603050405020304" pitchFamily="18" charset="0"/>
              </a:rPr>
              <a:t>là tập hợp các kí tự đ</a:t>
            </a:r>
            <a:r>
              <a:rPr lang="vi-VN" altLang="en-US" sz="2200">
                <a:latin typeface="Times New Roman" panose="02020603050405020304" pitchFamily="18" charset="0"/>
              </a:rPr>
              <a:t>ư</a:t>
            </a:r>
            <a:r>
              <a:rPr lang="en-US" altLang="en-US" sz="2200">
                <a:latin typeface="Times New Roman" panose="02020603050405020304" pitchFamily="18" charset="0"/>
              </a:rPr>
              <a:t>ợc dùng để viết ch</a:t>
            </a:r>
            <a:r>
              <a:rPr lang="vi-VN" altLang="en-US" sz="2200">
                <a:latin typeface="Times New Roman" panose="02020603050405020304" pitchFamily="18" charset="0"/>
              </a:rPr>
              <a:t>ươ</a:t>
            </a:r>
            <a:r>
              <a:rPr lang="en-US" altLang="en-US" sz="2200">
                <a:latin typeface="Times New Roman" panose="02020603050405020304" pitchFamily="18" charset="0"/>
              </a:rPr>
              <a:t>ng trình.</a:t>
            </a:r>
          </a:p>
        </p:txBody>
      </p:sp>
      <p:sp>
        <p:nvSpPr>
          <p:cNvPr id="15367" name="Text Box 7"/>
          <p:cNvSpPr txBox="1">
            <a:spLocks noChangeArrowheads="1"/>
          </p:cNvSpPr>
          <p:nvPr/>
        </p:nvSpPr>
        <p:spPr bwMode="auto">
          <a:xfrm>
            <a:off x="203200" y="1020699"/>
            <a:ext cx="1244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FF"/>
                </a:solidFill>
                <a:latin typeface="Times New Roman" panose="02020603050405020304" pitchFamily="18" charset="0"/>
              </a:rPr>
              <a:t>Ví dụ:</a:t>
            </a:r>
          </a:p>
        </p:txBody>
      </p:sp>
      <p:sp>
        <p:nvSpPr>
          <p:cNvPr id="15368" name="Text Box 8"/>
          <p:cNvSpPr txBox="1">
            <a:spLocks noChangeArrowheads="1"/>
          </p:cNvSpPr>
          <p:nvPr/>
        </p:nvSpPr>
        <p:spPr bwMode="auto">
          <a:xfrm>
            <a:off x="1524000" y="998993"/>
            <a:ext cx="6096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Bảng chữ cái của</a:t>
            </a:r>
            <a:r>
              <a:rPr lang="en-US" altLang="en-US" sz="2800" b="0">
                <a:latin typeface="Times New Roman" panose="02020603050405020304" pitchFamily="18" charset="0"/>
              </a:rPr>
              <a:t> </a:t>
            </a:r>
            <a:r>
              <a:rPr lang="en-US" altLang="en-US" sz="2800" b="0">
                <a:solidFill>
                  <a:srgbClr val="FF0000"/>
                </a:solidFill>
                <a:latin typeface="Times New Roman" panose="02020603050405020304" pitchFamily="18" charset="0"/>
              </a:rPr>
              <a:t>PASCAL</a:t>
            </a:r>
            <a:r>
              <a:rPr lang="en-US" altLang="en-US" sz="2800" b="0">
                <a:latin typeface="Times New Roman" panose="02020603050405020304" pitchFamily="18" charset="0"/>
              </a:rPr>
              <a:t> </a:t>
            </a:r>
            <a:r>
              <a:rPr lang="en-US" altLang="en-US" sz="2800">
                <a:latin typeface="Times New Roman" panose="02020603050405020304" pitchFamily="18" charset="0"/>
              </a:rPr>
              <a:t>gồm</a:t>
            </a:r>
          </a:p>
        </p:txBody>
      </p:sp>
      <p:sp>
        <p:nvSpPr>
          <p:cNvPr id="15369" name="Text Box 9"/>
          <p:cNvSpPr txBox="1">
            <a:spLocks noChangeArrowheads="1"/>
          </p:cNvSpPr>
          <p:nvPr/>
        </p:nvSpPr>
        <p:spPr bwMode="auto">
          <a:xfrm>
            <a:off x="203200" y="1587305"/>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 Các chữ cái</a:t>
            </a:r>
            <a:r>
              <a:rPr lang="en-US" altLang="en-US" sz="2800" b="0">
                <a:latin typeface="Times New Roman" panose="02020603050405020304" pitchFamily="18" charset="0"/>
              </a:rPr>
              <a:t> </a:t>
            </a:r>
            <a:r>
              <a:rPr lang="en-US" altLang="en-US" sz="2800" i="1">
                <a:latin typeface="Times New Roman" panose="02020603050405020304" pitchFamily="18" charset="0"/>
              </a:rPr>
              <a:t>(th</a:t>
            </a:r>
            <a:r>
              <a:rPr lang="vi-VN" altLang="en-US" sz="2800" i="1">
                <a:latin typeface="Times New Roman" panose="02020603050405020304" pitchFamily="18" charset="0"/>
              </a:rPr>
              <a:t>ư</a:t>
            </a:r>
            <a:r>
              <a:rPr lang="en-US" altLang="en-US" sz="2800" i="1">
                <a:latin typeface="Times New Roman" panose="02020603050405020304" pitchFamily="18" charset="0"/>
              </a:rPr>
              <a:t>ờng và hoa):</a:t>
            </a:r>
            <a:endParaRPr lang="en-US" altLang="en-US" sz="2800" b="0">
              <a:solidFill>
                <a:srgbClr val="993300"/>
              </a:solidFill>
              <a:latin typeface="Times New Roman" panose="02020603050405020304" pitchFamily="18" charset="0"/>
            </a:endParaRPr>
          </a:p>
        </p:txBody>
      </p:sp>
      <p:sp>
        <p:nvSpPr>
          <p:cNvPr id="15370" name="Text Box 10"/>
          <p:cNvSpPr txBox="1">
            <a:spLocks noChangeArrowheads="1"/>
          </p:cNvSpPr>
          <p:nvPr/>
        </p:nvSpPr>
        <p:spPr bwMode="auto">
          <a:xfrm>
            <a:off x="219075" y="3432041"/>
            <a:ext cx="22193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 Các chữ số:</a:t>
            </a:r>
            <a:endParaRPr lang="en-US" altLang="en-US" sz="2800" b="0" i="1">
              <a:solidFill>
                <a:srgbClr val="993300"/>
              </a:solidFill>
              <a:latin typeface="Times New Roman" panose="02020603050405020304" pitchFamily="18" charset="0"/>
            </a:endParaRPr>
          </a:p>
        </p:txBody>
      </p:sp>
      <p:sp>
        <p:nvSpPr>
          <p:cNvPr id="15371" name="Text Box 11"/>
          <p:cNvSpPr txBox="1">
            <a:spLocks noChangeArrowheads="1"/>
          </p:cNvSpPr>
          <p:nvPr/>
        </p:nvSpPr>
        <p:spPr bwMode="auto">
          <a:xfrm>
            <a:off x="208684" y="4230254"/>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 Các kí tự đặc biệt:</a:t>
            </a:r>
            <a:endParaRPr lang="en-US" altLang="en-US" sz="2800" b="0">
              <a:latin typeface="Times New Roman" panose="02020603050405020304" pitchFamily="18" charset="0"/>
            </a:endParaRPr>
          </a:p>
        </p:txBody>
      </p:sp>
      <p:graphicFrame>
        <p:nvGraphicFramePr>
          <p:cNvPr id="15372" name="Group 12"/>
          <p:cNvGraphicFramePr>
            <a:graphicFrameLocks noGrp="1"/>
          </p:cNvGraphicFramePr>
          <p:nvPr>
            <p:extLst>
              <p:ext uri="{D42A27DB-BD31-4B8C-83A1-F6EECF244321}">
                <p14:modId xmlns:p14="http://schemas.microsoft.com/office/powerpoint/2010/main" val="1740953572"/>
              </p:ext>
            </p:extLst>
          </p:nvPr>
        </p:nvGraphicFramePr>
        <p:xfrm>
          <a:off x="600071" y="4852886"/>
          <a:ext cx="8239124" cy="1554720"/>
        </p:xfrm>
        <a:graphic>
          <a:graphicData uri="http://schemas.openxmlformats.org/drawingml/2006/table">
            <a:tbl>
              <a:tblPr/>
              <a:tblGrid>
                <a:gridCol w="639532">
                  <a:extLst>
                    <a:ext uri="{9D8B030D-6E8A-4147-A177-3AD203B41FA5}">
                      <a16:colId xmlns:a16="http://schemas.microsoft.com/office/drawing/2014/main" val="3656964093"/>
                    </a:ext>
                  </a:extLst>
                </a:gridCol>
                <a:gridCol w="639532">
                  <a:extLst>
                    <a:ext uri="{9D8B030D-6E8A-4147-A177-3AD203B41FA5}">
                      <a16:colId xmlns:a16="http://schemas.microsoft.com/office/drawing/2014/main" val="3790160552"/>
                    </a:ext>
                  </a:extLst>
                </a:gridCol>
                <a:gridCol w="639532">
                  <a:extLst>
                    <a:ext uri="{9D8B030D-6E8A-4147-A177-3AD203B41FA5}">
                      <a16:colId xmlns:a16="http://schemas.microsoft.com/office/drawing/2014/main" val="639403457"/>
                    </a:ext>
                  </a:extLst>
                </a:gridCol>
                <a:gridCol w="639532">
                  <a:extLst>
                    <a:ext uri="{9D8B030D-6E8A-4147-A177-3AD203B41FA5}">
                      <a16:colId xmlns:a16="http://schemas.microsoft.com/office/drawing/2014/main" val="2261938802"/>
                    </a:ext>
                  </a:extLst>
                </a:gridCol>
                <a:gridCol w="639532">
                  <a:extLst>
                    <a:ext uri="{9D8B030D-6E8A-4147-A177-3AD203B41FA5}">
                      <a16:colId xmlns:a16="http://schemas.microsoft.com/office/drawing/2014/main" val="2358406643"/>
                    </a:ext>
                  </a:extLst>
                </a:gridCol>
                <a:gridCol w="1002869">
                  <a:extLst>
                    <a:ext uri="{9D8B030D-6E8A-4147-A177-3AD203B41FA5}">
                      <a16:colId xmlns:a16="http://schemas.microsoft.com/office/drawing/2014/main" val="1553360107"/>
                    </a:ext>
                  </a:extLst>
                </a:gridCol>
                <a:gridCol w="685800">
                  <a:extLst>
                    <a:ext uri="{9D8B030D-6E8A-4147-A177-3AD203B41FA5}">
                      <a16:colId xmlns:a16="http://schemas.microsoft.com/office/drawing/2014/main" val="4233291593"/>
                    </a:ext>
                  </a:extLst>
                </a:gridCol>
                <a:gridCol w="685800">
                  <a:extLst>
                    <a:ext uri="{9D8B030D-6E8A-4147-A177-3AD203B41FA5}">
                      <a16:colId xmlns:a16="http://schemas.microsoft.com/office/drawing/2014/main" val="4028382663"/>
                    </a:ext>
                  </a:extLst>
                </a:gridCol>
                <a:gridCol w="609600">
                  <a:extLst>
                    <a:ext uri="{9D8B030D-6E8A-4147-A177-3AD203B41FA5}">
                      <a16:colId xmlns:a16="http://schemas.microsoft.com/office/drawing/2014/main" val="588202014"/>
                    </a:ext>
                  </a:extLst>
                </a:gridCol>
                <a:gridCol w="685800">
                  <a:extLst>
                    <a:ext uri="{9D8B030D-6E8A-4147-A177-3AD203B41FA5}">
                      <a16:colId xmlns:a16="http://schemas.microsoft.com/office/drawing/2014/main" val="2223634815"/>
                    </a:ext>
                  </a:extLst>
                </a:gridCol>
                <a:gridCol w="685800">
                  <a:extLst>
                    <a:ext uri="{9D8B030D-6E8A-4147-A177-3AD203B41FA5}">
                      <a16:colId xmlns:a16="http://schemas.microsoft.com/office/drawing/2014/main" val="2786365433"/>
                    </a:ext>
                  </a:extLst>
                </a:gridCol>
                <a:gridCol w="685795">
                  <a:extLst>
                    <a:ext uri="{9D8B030D-6E8A-4147-A177-3AD203B41FA5}">
                      <a16:colId xmlns:a16="http://schemas.microsoft.com/office/drawing/2014/main" val="2171921840"/>
                    </a:ext>
                  </a:extLst>
                </a:gridCol>
              </a:tblGrid>
              <a:tr h="51827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993300"/>
                          </a:solidFill>
                          <a:effectLst/>
                          <a:latin typeface="Arial" panose="020B0604020202020204" pitchFamily="34" charset="0"/>
                        </a:rPr>
                        <a:t>+</a:t>
                      </a:r>
                    </a:p>
                  </a:txBody>
                  <a:tcPr marT="45730" marB="457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993300"/>
                          </a:solidFill>
                          <a:effectLst/>
                          <a:latin typeface="Arial" panose="020B0604020202020204" pitchFamily="34" charset="0"/>
                        </a:rPr>
                        <a:t>-</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993300"/>
                          </a:solidFill>
                          <a:effectLst/>
                          <a:latin typeface="Arial" panose="020B0604020202020204" pitchFamily="34" charset="0"/>
                        </a:rPr>
                        <a:t>*</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993300"/>
                          </a:solidFill>
                          <a:effectLst/>
                          <a:latin typeface="Arial" panose="020B0604020202020204" pitchFamily="34" charset="0"/>
                        </a:rPr>
                        <a:t>/</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993300"/>
                          </a:solidFill>
                          <a:effectLst/>
                          <a:latin typeface="Arial" panose="020B0604020202020204" pitchFamily="34" charset="0"/>
                        </a:rPr>
                        <a:t>=</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993300"/>
                          </a:solidFill>
                          <a:effectLst/>
                          <a:latin typeface="Arial" panose="020B0604020202020204" pitchFamily="34" charset="0"/>
                        </a:rPr>
                        <a:t>&lt;</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993300"/>
                          </a:solidFill>
                          <a:effectLst/>
                          <a:latin typeface="Arial" panose="020B0604020202020204" pitchFamily="34" charset="0"/>
                        </a:rPr>
                        <a:t>&gt;</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993300"/>
                          </a:solidFill>
                          <a:effectLst/>
                          <a:latin typeface="Arial" panose="020B0604020202020204" pitchFamily="34" charset="0"/>
                        </a:rPr>
                        <a:t>[</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993300"/>
                          </a:solidFill>
                          <a:effectLst/>
                          <a:latin typeface="Arial" panose="020B0604020202020204" pitchFamily="34" charset="0"/>
                          <a:sym typeface="Symbol" panose="05050102010706020507" pitchFamily="18" charset="2"/>
                        </a:rPr>
                        <a:t>]</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993300"/>
                          </a:solidFill>
                          <a:effectLst/>
                          <a:latin typeface="Arial" panose="020B0604020202020204" pitchFamily="34" charset="0"/>
                          <a:sym typeface="Symbol" panose="05050102010706020507" pitchFamily="18" charset="2"/>
                        </a:rPr>
                        <a:t></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993300"/>
                          </a:solidFill>
                          <a:effectLst/>
                          <a:latin typeface="Arial" panose="020B0604020202020204" pitchFamily="34" charset="0"/>
                        </a:rPr>
                        <a:t>,</a:t>
                      </a:r>
                    </a:p>
                  </a:txBody>
                  <a:tcPr marT="45730" marB="457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6555842"/>
                  </a:ext>
                </a:extLst>
              </a:tr>
              <a:tr h="51827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993300"/>
                          </a:solidFill>
                          <a:effectLst/>
                          <a:latin typeface="Arial" panose="020B0604020202020204" pitchFamily="34" charset="0"/>
                        </a:rPr>
                        <a:t>;</a:t>
                      </a:r>
                    </a:p>
                  </a:txBody>
                  <a:tcPr marT="45730" marB="457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993300"/>
                          </a:solidFill>
                          <a:effectLst/>
                          <a:latin typeface="Arial" panose="020B0604020202020204" pitchFamily="34" charset="0"/>
                        </a:rPr>
                        <a:t>#</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993300"/>
                          </a:solidFill>
                          <a:effectLst/>
                          <a:latin typeface="Arial" panose="020B0604020202020204" pitchFamily="34" charset="0"/>
                        </a:rPr>
                        <a:t>^</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993300"/>
                          </a:solidFill>
                          <a:effectLst/>
                          <a:latin typeface="Arial" panose="020B0604020202020204" pitchFamily="34" charset="0"/>
                        </a:rPr>
                        <a:t>$</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993300"/>
                          </a:solidFill>
                          <a:effectLst/>
                          <a:latin typeface="Arial" panose="020B0604020202020204" pitchFamily="34" charset="0"/>
                        </a:rPr>
                        <a:t>@</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993300"/>
                          </a:solidFill>
                          <a:effectLst/>
                          <a:latin typeface="Arial" panose="020B0604020202020204" pitchFamily="34" charset="0"/>
                        </a:rPr>
                        <a:t>&amp;</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993300"/>
                          </a:solidFill>
                          <a:effectLst/>
                          <a:latin typeface="Arial" panose="020B0604020202020204" pitchFamily="34" charset="0"/>
                        </a:rPr>
                        <a:t>(</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993300"/>
                          </a:solidFill>
                          <a:effectLst/>
                          <a:latin typeface="Arial" panose="020B0604020202020204" pitchFamily="34" charset="0"/>
                        </a:rPr>
                        <a:t>)</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993300"/>
                          </a:solidFill>
                          <a:effectLst/>
                          <a:latin typeface="Arial" panose="020B0604020202020204" pitchFamily="34" charset="0"/>
                        </a:rPr>
                        <a:t>{</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993300"/>
                          </a:solidFill>
                          <a:effectLst/>
                          <a:latin typeface="Arial" panose="020B0604020202020204" pitchFamily="34" charset="0"/>
                        </a:rPr>
                        <a:t>}</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993300"/>
                          </a:solidFill>
                          <a:effectLst/>
                          <a:latin typeface="Arial" panose="020B0604020202020204" pitchFamily="34" charset="0"/>
                        </a:rPr>
                        <a:t>:</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993300"/>
                          </a:solidFill>
                          <a:effectLst/>
                          <a:latin typeface="Arial" panose="020B0604020202020204" pitchFamily="34" charset="0"/>
                        </a:rPr>
                        <a:t>‘</a:t>
                      </a:r>
                    </a:p>
                  </a:txBody>
                  <a:tcPr marT="45730" marB="457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3157306"/>
                  </a:ext>
                </a:extLst>
              </a:tr>
              <a:tr h="463648">
                <a:tc gridSpan="6">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993300"/>
                          </a:solidFill>
                          <a:effectLst/>
                          <a:latin typeface="Times New Roman" panose="02020603050405020304" pitchFamily="18" charset="0"/>
                          <a:cs typeface="Times New Roman" panose="02020603050405020304" pitchFamily="18" charset="0"/>
                        </a:rPr>
                        <a:t>Dấu cách (mã </a:t>
                      </a:r>
                      <a:r>
                        <a:rPr kumimoji="0" lang="en-US" altLang="en-US" sz="2800" b="1" i="0" u="none" strike="noStrike" cap="none" spc="300" normalizeH="0" baseline="0" smtClean="0">
                          <a:ln>
                            <a:noFill/>
                          </a:ln>
                          <a:solidFill>
                            <a:srgbClr val="993300"/>
                          </a:solidFill>
                          <a:effectLst/>
                          <a:latin typeface="Times New Roman" panose="02020603050405020304" pitchFamily="18" charset="0"/>
                          <a:cs typeface="Times New Roman" panose="02020603050405020304" pitchFamily="18" charset="0"/>
                        </a:rPr>
                        <a:t>ASCII</a:t>
                      </a:r>
                      <a:r>
                        <a:rPr kumimoji="0" lang="en-US" altLang="en-US" sz="2800" b="1" i="0" u="none" strike="noStrike" cap="none" normalizeH="0" baseline="0" smtClean="0">
                          <a:ln>
                            <a:noFill/>
                          </a:ln>
                          <a:solidFill>
                            <a:srgbClr val="9933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32</a:t>
                      </a:r>
                      <a:r>
                        <a:rPr kumimoji="0" lang="en-US" altLang="en-US" sz="2800" b="1" i="0" u="none" strike="noStrike" cap="none" normalizeH="0" baseline="0" smtClean="0">
                          <a:ln>
                            <a:noFill/>
                          </a:ln>
                          <a:solidFill>
                            <a:srgbClr val="993300"/>
                          </a:solidFill>
                          <a:effectLst/>
                          <a:latin typeface="Times New Roman" panose="02020603050405020304" pitchFamily="18" charset="0"/>
                          <a:cs typeface="Times New Roman" panose="02020603050405020304" pitchFamily="18" charset="0"/>
                        </a:rPr>
                        <a:t>)</a:t>
                      </a:r>
                    </a:p>
                  </a:txBody>
                  <a:tcPr marT="45730" marB="457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993300"/>
                          </a:solidFill>
                          <a:effectLst/>
                          <a:latin typeface="Times New Roman" panose="02020603050405020304" pitchFamily="18" charset="0"/>
                          <a:cs typeface="Times New Roman" panose="02020603050405020304" pitchFamily="18" charset="0"/>
                        </a:rPr>
                        <a:t>_ (dấu gạch dưới)</a:t>
                      </a:r>
                    </a:p>
                  </a:txBody>
                  <a:tcPr marT="45730" marB="457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35808691"/>
                  </a:ext>
                </a:extLst>
              </a:tr>
            </a:tbl>
          </a:graphicData>
        </a:graphic>
      </p:graphicFrame>
      <p:sp>
        <p:nvSpPr>
          <p:cNvPr id="4151" name="Rectangle 55"/>
          <p:cNvSpPr>
            <a:spLocks noChangeArrowheads="1"/>
          </p:cNvSpPr>
          <p:nvPr/>
        </p:nvSpPr>
        <p:spPr bwMode="auto">
          <a:xfrm>
            <a:off x="0" y="6553200"/>
            <a:ext cx="4572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25000"/>
              </a:spcBef>
              <a:buFontTx/>
              <a:buNone/>
            </a:pPr>
            <a:endParaRPr lang="en-US" altLang="en-US" sz="2100">
              <a:solidFill>
                <a:srgbClr val="FF0D0D"/>
              </a:solidFill>
              <a:latin typeface="Times New Roman" panose="02020603050405020304" pitchFamily="18" charset="0"/>
            </a:endParaRPr>
          </a:p>
        </p:txBody>
      </p:sp>
      <p:sp>
        <p:nvSpPr>
          <p:cNvPr id="15416" name="Text Box 56"/>
          <p:cNvSpPr txBox="1">
            <a:spLocks noChangeArrowheads="1"/>
          </p:cNvSpPr>
          <p:nvPr/>
        </p:nvSpPr>
        <p:spPr bwMode="auto">
          <a:xfrm>
            <a:off x="304800" y="2156954"/>
            <a:ext cx="8839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993300"/>
                </a:solidFill>
                <a:latin typeface="Times New Roman" panose="02020603050405020304" pitchFamily="18" charset="0"/>
              </a:rPr>
              <a:t>A B C D E F G H I J K L M N O P Q R S T U V W X Y Z</a:t>
            </a:r>
          </a:p>
          <a:p>
            <a:pPr eaLnBrk="1" hangingPunct="1">
              <a:spcBef>
                <a:spcPct val="50000"/>
              </a:spcBef>
              <a:buFontTx/>
              <a:buNone/>
            </a:pPr>
            <a:r>
              <a:rPr lang="en-US" altLang="en-US" sz="2400" spc="300">
                <a:solidFill>
                  <a:srgbClr val="993300"/>
                </a:solidFill>
                <a:latin typeface="Times New Roman" panose="02020603050405020304" pitchFamily="18" charset="0"/>
              </a:rPr>
              <a:t>a b c d  e f  g h i  j k l  m n o p q  r  s  t u  v w x y z</a:t>
            </a:r>
          </a:p>
        </p:txBody>
      </p:sp>
      <p:sp>
        <p:nvSpPr>
          <p:cNvPr id="15417" name="Text Box 57"/>
          <p:cNvSpPr txBox="1">
            <a:spLocks noChangeArrowheads="1"/>
          </p:cNvSpPr>
          <p:nvPr/>
        </p:nvSpPr>
        <p:spPr bwMode="auto">
          <a:xfrm>
            <a:off x="2362200" y="3438968"/>
            <a:ext cx="6096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spc="600">
                <a:latin typeface="Times New Roman" panose="02020603050405020304" pitchFamily="18" charset="0"/>
              </a:rPr>
              <a:t> </a:t>
            </a:r>
            <a:r>
              <a:rPr lang="en-US" altLang="en-US" sz="2800" spc="600">
                <a:solidFill>
                  <a:srgbClr val="993300"/>
                </a:solidFill>
                <a:latin typeface="Times New Roman" panose="02020603050405020304" pitchFamily="18" charset="0"/>
              </a:rPr>
              <a:t>0  1  2  3  4  5  6  7  8  9</a:t>
            </a:r>
            <a:endParaRPr lang="en-US" altLang="en-US" sz="2800" i="1" spc="600">
              <a:solidFill>
                <a:srgbClr val="993300"/>
              </a:solidFill>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5000"/>
    </mc:Choice>
    <mc:Fallback>
      <p:transition spd="slow" advTm="3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additive="base">
                                        <p:cTn id="7" dur="500" fill="hold"/>
                                        <p:tgtEl>
                                          <p:spTgt spid="15366"/>
                                        </p:tgtEl>
                                        <p:attrNameLst>
                                          <p:attrName>ppt_x</p:attrName>
                                        </p:attrNameLst>
                                      </p:cBhvr>
                                      <p:tavLst>
                                        <p:tav tm="0">
                                          <p:val>
                                            <p:strVal val="#ppt_x"/>
                                          </p:val>
                                        </p:tav>
                                        <p:tav tm="100000">
                                          <p:val>
                                            <p:strVal val="#ppt_x"/>
                                          </p:val>
                                        </p:tav>
                                      </p:tavLst>
                                    </p:anim>
                                    <p:anim calcmode="lin" valueType="num">
                                      <p:cBhvr additive="base">
                                        <p:cTn id="8" dur="500" fill="hold"/>
                                        <p:tgtEl>
                                          <p:spTgt spid="1536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15367"/>
                                        </p:tgtEl>
                                        <p:attrNameLst>
                                          <p:attrName>style.visibility</p:attrName>
                                        </p:attrNameLst>
                                      </p:cBhvr>
                                      <p:to>
                                        <p:strVal val="visible"/>
                                      </p:to>
                                    </p:set>
                                    <p:anim calcmode="lin" valueType="num">
                                      <p:cBhvr>
                                        <p:cTn id="13" dur="500" fill="hold"/>
                                        <p:tgtEl>
                                          <p:spTgt spid="15367"/>
                                        </p:tgtEl>
                                        <p:attrNameLst>
                                          <p:attrName>ppt_w</p:attrName>
                                        </p:attrNameLst>
                                      </p:cBhvr>
                                      <p:tavLst>
                                        <p:tav tm="0">
                                          <p:val>
                                            <p:fltVal val="0"/>
                                          </p:val>
                                        </p:tav>
                                        <p:tav tm="100000">
                                          <p:val>
                                            <p:strVal val="#ppt_w"/>
                                          </p:val>
                                        </p:tav>
                                      </p:tavLst>
                                    </p:anim>
                                    <p:anim calcmode="lin" valueType="num">
                                      <p:cBhvr>
                                        <p:cTn id="14" dur="500" fill="hold"/>
                                        <p:tgtEl>
                                          <p:spTgt spid="15367"/>
                                        </p:tgtEl>
                                        <p:attrNameLst>
                                          <p:attrName>ppt_h</p:attrName>
                                        </p:attrNameLst>
                                      </p:cBhvr>
                                      <p:tavLst>
                                        <p:tav tm="0">
                                          <p:val>
                                            <p:fltVal val="0"/>
                                          </p:val>
                                        </p:tav>
                                        <p:tav tm="100000">
                                          <p:val>
                                            <p:strVal val="#ppt_h"/>
                                          </p:val>
                                        </p:tav>
                                      </p:tavLst>
                                    </p:anim>
                                    <p:animEffect transition="in" filter="fade">
                                      <p:cBhvr>
                                        <p:cTn id="15" dur="500"/>
                                        <p:tgtEl>
                                          <p:spTgt spid="15367"/>
                                        </p:tgtEl>
                                      </p:cBhvr>
                                    </p:animEffect>
                                  </p:childTnLst>
                                </p:cTn>
                              </p:par>
                            </p:childTnLst>
                          </p:cTn>
                        </p:par>
                        <p:par>
                          <p:cTn id="16" fill="hold" nodeType="afterGroup">
                            <p:stCondLst>
                              <p:cond delay="500"/>
                            </p:stCondLst>
                            <p:childTnLst>
                              <p:par>
                                <p:cTn id="17" presetID="18" presetClass="entr" presetSubtype="3" fill="hold" grpId="0" nodeType="afterEffect">
                                  <p:stCondLst>
                                    <p:cond delay="0"/>
                                  </p:stCondLst>
                                  <p:childTnLst>
                                    <p:set>
                                      <p:cBhvr>
                                        <p:cTn id="18" dur="1" fill="hold">
                                          <p:stCondLst>
                                            <p:cond delay="0"/>
                                          </p:stCondLst>
                                        </p:cTn>
                                        <p:tgtEl>
                                          <p:spTgt spid="15368"/>
                                        </p:tgtEl>
                                        <p:attrNameLst>
                                          <p:attrName>style.visibility</p:attrName>
                                        </p:attrNameLst>
                                      </p:cBhvr>
                                      <p:to>
                                        <p:strVal val="visible"/>
                                      </p:to>
                                    </p:set>
                                    <p:animEffect transition="in" filter="strips(upRight)">
                                      <p:cBhvr>
                                        <p:cTn id="19" dur="500"/>
                                        <p:tgtEl>
                                          <p:spTgt spid="1536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5369"/>
                                        </p:tgtEl>
                                        <p:attrNameLst>
                                          <p:attrName>style.visibility</p:attrName>
                                        </p:attrNameLst>
                                      </p:cBhvr>
                                      <p:to>
                                        <p:strVal val="visible"/>
                                      </p:to>
                                    </p:set>
                                    <p:anim calcmode="lin" valueType="num">
                                      <p:cBhvr>
                                        <p:cTn id="24" dur="500" fill="hold"/>
                                        <p:tgtEl>
                                          <p:spTgt spid="15369"/>
                                        </p:tgtEl>
                                        <p:attrNameLst>
                                          <p:attrName>ppt_w</p:attrName>
                                        </p:attrNameLst>
                                      </p:cBhvr>
                                      <p:tavLst>
                                        <p:tav tm="0">
                                          <p:val>
                                            <p:fltVal val="0"/>
                                          </p:val>
                                        </p:tav>
                                        <p:tav tm="100000">
                                          <p:val>
                                            <p:strVal val="#ppt_w"/>
                                          </p:val>
                                        </p:tav>
                                      </p:tavLst>
                                    </p:anim>
                                    <p:anim calcmode="lin" valueType="num">
                                      <p:cBhvr>
                                        <p:cTn id="25" dur="500" fill="hold"/>
                                        <p:tgtEl>
                                          <p:spTgt spid="15369"/>
                                        </p:tgtEl>
                                        <p:attrNameLst>
                                          <p:attrName>ppt_h</p:attrName>
                                        </p:attrNameLst>
                                      </p:cBhvr>
                                      <p:tavLst>
                                        <p:tav tm="0">
                                          <p:val>
                                            <p:fltVal val="0"/>
                                          </p:val>
                                        </p:tav>
                                        <p:tav tm="100000">
                                          <p:val>
                                            <p:strVal val="#ppt_h"/>
                                          </p:val>
                                        </p:tav>
                                      </p:tavLst>
                                    </p:anim>
                                    <p:animEffect transition="in" filter="fade">
                                      <p:cBhvr>
                                        <p:cTn id="26" dur="500"/>
                                        <p:tgtEl>
                                          <p:spTgt spid="15369"/>
                                        </p:tgtEl>
                                      </p:cBhvr>
                                    </p:animEffect>
                                  </p:childTnLst>
                                </p:cTn>
                              </p:par>
                            </p:childTnLst>
                          </p:cTn>
                        </p:par>
                        <p:par>
                          <p:cTn id="27" fill="hold" nodeType="afterGroup">
                            <p:stCondLst>
                              <p:cond delay="50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15416"/>
                                        </p:tgtEl>
                                        <p:attrNameLst>
                                          <p:attrName>style.visibility</p:attrName>
                                        </p:attrNameLst>
                                      </p:cBhvr>
                                      <p:to>
                                        <p:strVal val="visible"/>
                                      </p:to>
                                    </p:set>
                                    <p:anim calcmode="discrete" valueType="clr">
                                      <p:cBhvr override="childStyle">
                                        <p:cTn id="30" dur="80"/>
                                        <p:tgtEl>
                                          <p:spTgt spid="15416"/>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5416"/>
                                        </p:tgtEl>
                                        <p:attrNameLst>
                                          <p:attrName>fillcolor</p:attrName>
                                        </p:attrNameLst>
                                      </p:cBhvr>
                                      <p:tavLst>
                                        <p:tav tm="0">
                                          <p:val>
                                            <p:clrVal>
                                              <a:schemeClr val="accent2"/>
                                            </p:clrVal>
                                          </p:val>
                                        </p:tav>
                                        <p:tav tm="50000">
                                          <p:val>
                                            <p:clrVal>
                                              <a:schemeClr val="hlink"/>
                                            </p:clrVal>
                                          </p:val>
                                        </p:tav>
                                      </p:tavLst>
                                    </p:anim>
                                    <p:set>
                                      <p:cBhvr>
                                        <p:cTn id="32" dur="80"/>
                                        <p:tgtEl>
                                          <p:spTgt spid="15416"/>
                                        </p:tgtEl>
                                        <p:attrNameLst>
                                          <p:attrName>fill.type</p:attrName>
                                        </p:attrNameLst>
                                      </p:cBhvr>
                                      <p:to>
                                        <p:strVal val="solid"/>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5370"/>
                                        </p:tgtEl>
                                        <p:attrNameLst>
                                          <p:attrName>style.visibility</p:attrName>
                                        </p:attrNameLst>
                                      </p:cBhvr>
                                      <p:to>
                                        <p:strVal val="visible"/>
                                      </p:to>
                                    </p:set>
                                    <p:anim calcmode="lin" valueType="num">
                                      <p:cBhvr>
                                        <p:cTn id="37" dur="500" fill="hold"/>
                                        <p:tgtEl>
                                          <p:spTgt spid="15370"/>
                                        </p:tgtEl>
                                        <p:attrNameLst>
                                          <p:attrName>ppt_w</p:attrName>
                                        </p:attrNameLst>
                                      </p:cBhvr>
                                      <p:tavLst>
                                        <p:tav tm="0">
                                          <p:val>
                                            <p:fltVal val="0"/>
                                          </p:val>
                                        </p:tav>
                                        <p:tav tm="100000">
                                          <p:val>
                                            <p:strVal val="#ppt_w"/>
                                          </p:val>
                                        </p:tav>
                                      </p:tavLst>
                                    </p:anim>
                                    <p:anim calcmode="lin" valueType="num">
                                      <p:cBhvr>
                                        <p:cTn id="38" dur="500" fill="hold"/>
                                        <p:tgtEl>
                                          <p:spTgt spid="15370"/>
                                        </p:tgtEl>
                                        <p:attrNameLst>
                                          <p:attrName>ppt_h</p:attrName>
                                        </p:attrNameLst>
                                      </p:cBhvr>
                                      <p:tavLst>
                                        <p:tav tm="0">
                                          <p:val>
                                            <p:fltVal val="0"/>
                                          </p:val>
                                        </p:tav>
                                        <p:tav tm="100000">
                                          <p:val>
                                            <p:strVal val="#ppt_h"/>
                                          </p:val>
                                        </p:tav>
                                      </p:tavLst>
                                    </p:anim>
                                    <p:animEffect transition="in" filter="fade">
                                      <p:cBhvr>
                                        <p:cTn id="39" dur="500"/>
                                        <p:tgtEl>
                                          <p:spTgt spid="15370"/>
                                        </p:tgtEl>
                                      </p:cBhvr>
                                    </p:animEffect>
                                  </p:childTnLst>
                                </p:cTn>
                              </p:par>
                            </p:childTnLst>
                          </p:cTn>
                        </p:par>
                        <p:par>
                          <p:cTn id="40" fill="hold" nodeType="afterGroup">
                            <p:stCondLst>
                              <p:cond delay="500"/>
                            </p:stCondLst>
                            <p:childTnLst>
                              <p:par>
                                <p:cTn id="41" presetID="27" presetClass="entr" presetSubtype="0" fill="hold" grpId="0" nodeType="afterEffect">
                                  <p:stCondLst>
                                    <p:cond delay="0"/>
                                  </p:stCondLst>
                                  <p:iterate type="lt">
                                    <p:tmPct val="50000"/>
                                  </p:iterate>
                                  <p:childTnLst>
                                    <p:set>
                                      <p:cBhvr>
                                        <p:cTn id="42" dur="1" fill="hold">
                                          <p:stCondLst>
                                            <p:cond delay="0"/>
                                          </p:stCondLst>
                                        </p:cTn>
                                        <p:tgtEl>
                                          <p:spTgt spid="15417"/>
                                        </p:tgtEl>
                                        <p:attrNameLst>
                                          <p:attrName>style.visibility</p:attrName>
                                        </p:attrNameLst>
                                      </p:cBhvr>
                                      <p:to>
                                        <p:strVal val="visible"/>
                                      </p:to>
                                    </p:set>
                                    <p:anim calcmode="discrete" valueType="clr">
                                      <p:cBhvr override="childStyle">
                                        <p:cTn id="43" dur="500"/>
                                        <p:tgtEl>
                                          <p:spTgt spid="15417"/>
                                        </p:tgtEl>
                                        <p:attrNameLst>
                                          <p:attrName>style.color</p:attrName>
                                        </p:attrNameLst>
                                      </p:cBhvr>
                                      <p:tavLst>
                                        <p:tav tm="0">
                                          <p:val>
                                            <p:clrVal>
                                              <a:schemeClr val="accent2"/>
                                            </p:clrVal>
                                          </p:val>
                                        </p:tav>
                                        <p:tav tm="50000">
                                          <p:val>
                                            <p:clrVal>
                                              <a:schemeClr val="hlink"/>
                                            </p:clrVal>
                                          </p:val>
                                        </p:tav>
                                      </p:tavLst>
                                    </p:anim>
                                    <p:anim calcmode="discrete" valueType="clr">
                                      <p:cBhvr>
                                        <p:cTn id="44" dur="500"/>
                                        <p:tgtEl>
                                          <p:spTgt spid="15417"/>
                                        </p:tgtEl>
                                        <p:attrNameLst>
                                          <p:attrName>fillcolor</p:attrName>
                                        </p:attrNameLst>
                                      </p:cBhvr>
                                      <p:tavLst>
                                        <p:tav tm="0">
                                          <p:val>
                                            <p:clrVal>
                                              <a:schemeClr val="accent2"/>
                                            </p:clrVal>
                                          </p:val>
                                        </p:tav>
                                        <p:tav tm="50000">
                                          <p:val>
                                            <p:clrVal>
                                              <a:schemeClr val="hlink"/>
                                            </p:clrVal>
                                          </p:val>
                                        </p:tav>
                                      </p:tavLst>
                                    </p:anim>
                                    <p:set>
                                      <p:cBhvr>
                                        <p:cTn id="45" dur="500"/>
                                        <p:tgtEl>
                                          <p:spTgt spid="15417"/>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5371"/>
                                        </p:tgtEl>
                                        <p:attrNameLst>
                                          <p:attrName>style.visibility</p:attrName>
                                        </p:attrNameLst>
                                      </p:cBhvr>
                                      <p:to>
                                        <p:strVal val="visible"/>
                                      </p:to>
                                    </p:set>
                                    <p:anim calcmode="lin" valueType="num">
                                      <p:cBhvr>
                                        <p:cTn id="50" dur="500" fill="hold"/>
                                        <p:tgtEl>
                                          <p:spTgt spid="15371"/>
                                        </p:tgtEl>
                                        <p:attrNameLst>
                                          <p:attrName>ppt_w</p:attrName>
                                        </p:attrNameLst>
                                      </p:cBhvr>
                                      <p:tavLst>
                                        <p:tav tm="0">
                                          <p:val>
                                            <p:fltVal val="0"/>
                                          </p:val>
                                        </p:tav>
                                        <p:tav tm="100000">
                                          <p:val>
                                            <p:strVal val="#ppt_w"/>
                                          </p:val>
                                        </p:tav>
                                      </p:tavLst>
                                    </p:anim>
                                    <p:anim calcmode="lin" valueType="num">
                                      <p:cBhvr>
                                        <p:cTn id="51" dur="500" fill="hold"/>
                                        <p:tgtEl>
                                          <p:spTgt spid="15371"/>
                                        </p:tgtEl>
                                        <p:attrNameLst>
                                          <p:attrName>ppt_h</p:attrName>
                                        </p:attrNameLst>
                                      </p:cBhvr>
                                      <p:tavLst>
                                        <p:tav tm="0">
                                          <p:val>
                                            <p:fltVal val="0"/>
                                          </p:val>
                                        </p:tav>
                                        <p:tav tm="100000">
                                          <p:val>
                                            <p:strVal val="#ppt_h"/>
                                          </p:val>
                                        </p:tav>
                                      </p:tavLst>
                                    </p:anim>
                                    <p:animEffect transition="in" filter="fade">
                                      <p:cBhvr>
                                        <p:cTn id="52" dur="500"/>
                                        <p:tgtEl>
                                          <p:spTgt spid="15371"/>
                                        </p:tgtEl>
                                      </p:cBhvr>
                                    </p:animEffect>
                                  </p:childTnLst>
                                </p:cTn>
                              </p:par>
                            </p:childTnLst>
                          </p:cTn>
                        </p:par>
                        <p:par>
                          <p:cTn id="53" fill="hold" nodeType="afterGroup">
                            <p:stCondLst>
                              <p:cond delay="500"/>
                            </p:stCondLst>
                            <p:childTnLst>
                              <p:par>
                                <p:cTn id="54" presetID="53" presetClass="entr" presetSubtype="0" fill="hold" nodeType="afterEffect">
                                  <p:stCondLst>
                                    <p:cond delay="0"/>
                                  </p:stCondLst>
                                  <p:childTnLst>
                                    <p:set>
                                      <p:cBhvr>
                                        <p:cTn id="55" dur="1" fill="hold">
                                          <p:stCondLst>
                                            <p:cond delay="0"/>
                                          </p:stCondLst>
                                        </p:cTn>
                                        <p:tgtEl>
                                          <p:spTgt spid="15372"/>
                                        </p:tgtEl>
                                        <p:attrNameLst>
                                          <p:attrName>style.visibility</p:attrName>
                                        </p:attrNameLst>
                                      </p:cBhvr>
                                      <p:to>
                                        <p:strVal val="visible"/>
                                      </p:to>
                                    </p:set>
                                    <p:anim calcmode="lin" valueType="num">
                                      <p:cBhvr>
                                        <p:cTn id="56" dur="500" fill="hold"/>
                                        <p:tgtEl>
                                          <p:spTgt spid="15372"/>
                                        </p:tgtEl>
                                        <p:attrNameLst>
                                          <p:attrName>ppt_w</p:attrName>
                                        </p:attrNameLst>
                                      </p:cBhvr>
                                      <p:tavLst>
                                        <p:tav tm="0">
                                          <p:val>
                                            <p:fltVal val="0"/>
                                          </p:val>
                                        </p:tav>
                                        <p:tav tm="100000">
                                          <p:val>
                                            <p:strVal val="#ppt_w"/>
                                          </p:val>
                                        </p:tav>
                                      </p:tavLst>
                                    </p:anim>
                                    <p:anim calcmode="lin" valueType="num">
                                      <p:cBhvr>
                                        <p:cTn id="57" dur="500" fill="hold"/>
                                        <p:tgtEl>
                                          <p:spTgt spid="15372"/>
                                        </p:tgtEl>
                                        <p:attrNameLst>
                                          <p:attrName>ppt_h</p:attrName>
                                        </p:attrNameLst>
                                      </p:cBhvr>
                                      <p:tavLst>
                                        <p:tav tm="0">
                                          <p:val>
                                            <p:fltVal val="0"/>
                                          </p:val>
                                        </p:tav>
                                        <p:tav tm="100000">
                                          <p:val>
                                            <p:strVal val="#ppt_h"/>
                                          </p:val>
                                        </p:tav>
                                      </p:tavLst>
                                    </p:anim>
                                    <p:animEffect transition="in" filter="fade">
                                      <p:cBhvr>
                                        <p:cTn id="58" dur="5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P spid="15367" grpId="0"/>
      <p:bldP spid="15368" grpId="0"/>
      <p:bldP spid="15369" grpId="0"/>
      <p:bldP spid="15370" grpId="0"/>
      <p:bldP spid="15371" grpId="0"/>
      <p:bldP spid="15416" grpId="0"/>
      <p:bldP spid="154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Text Box 8"/>
          <p:cNvSpPr txBox="1">
            <a:spLocks noChangeArrowheads="1"/>
          </p:cNvSpPr>
          <p:nvPr/>
        </p:nvSpPr>
        <p:spPr bwMode="auto">
          <a:xfrm>
            <a:off x="0" y="703383"/>
            <a:ext cx="505286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61963" indent="-461963" eaLnBrk="1" hangingPunct="1">
              <a:spcBef>
                <a:spcPct val="50000"/>
              </a:spcBef>
              <a:buFont typeface="Wingdings" panose="05000000000000000000" pitchFamily="2" charset="2"/>
              <a:buChar char="Ø"/>
            </a:pPr>
            <a:r>
              <a:rPr lang="en-US" altLang="en-US">
                <a:latin typeface="Times New Roman" panose="02020603050405020304" pitchFamily="18" charset="0"/>
              </a:rPr>
              <a:t>Các ngôn ngữ lập trình </a:t>
            </a:r>
            <a:r>
              <a:rPr lang="en-US" altLang="en-US" spc="-100">
                <a:latin typeface="Times New Roman" panose="02020603050405020304" pitchFamily="18" charset="0"/>
              </a:rPr>
              <a:t>khác nhau cũng có sự khác nhau về bảng chữ cái.</a:t>
            </a:r>
          </a:p>
        </p:txBody>
      </p:sp>
      <p:grpSp>
        <p:nvGrpSpPr>
          <p:cNvPr id="4124" name="Group 28"/>
          <p:cNvGrpSpPr>
            <a:grpSpLocks/>
          </p:cNvGrpSpPr>
          <p:nvPr/>
        </p:nvGrpSpPr>
        <p:grpSpPr bwMode="auto">
          <a:xfrm>
            <a:off x="5181600" y="626629"/>
            <a:ext cx="3962400" cy="2362200"/>
            <a:chOff x="3312" y="528"/>
            <a:chExt cx="2112" cy="1488"/>
          </a:xfrm>
        </p:grpSpPr>
        <p:sp>
          <p:nvSpPr>
            <p:cNvPr id="5129" name="AutoShape 7"/>
            <p:cNvSpPr>
              <a:spLocks noChangeArrowheads="1"/>
            </p:cNvSpPr>
            <p:nvPr/>
          </p:nvSpPr>
          <p:spPr bwMode="auto">
            <a:xfrm>
              <a:off x="3312" y="528"/>
              <a:ext cx="2112" cy="1488"/>
            </a:xfrm>
            <a:prstGeom prst="cloudCallout">
              <a:avLst>
                <a:gd name="adj1" fmla="val 18976"/>
                <a:gd name="adj2" fmla="val 103898"/>
              </a:avLst>
            </a:prstGeom>
            <a:gradFill rotWithShape="1">
              <a:gsLst>
                <a:gs pos="0">
                  <a:schemeClr val="bg1"/>
                </a:gs>
                <a:gs pos="100000">
                  <a:srgbClr val="FF7DBE"/>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400" b="0">
                <a:latin typeface="Times New Roman" panose="02020603050405020304" pitchFamily="18" charset="0"/>
              </a:endParaRPr>
            </a:p>
          </p:txBody>
        </p:sp>
        <p:sp>
          <p:nvSpPr>
            <p:cNvPr id="5130" name="Text Box 9"/>
            <p:cNvSpPr txBox="1">
              <a:spLocks noChangeArrowheads="1"/>
            </p:cNvSpPr>
            <p:nvPr/>
          </p:nvSpPr>
          <p:spPr bwMode="auto">
            <a:xfrm>
              <a:off x="3552" y="768"/>
              <a:ext cx="1588"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400">
                  <a:latin typeface="Times New Roman" panose="02020603050405020304" pitchFamily="18" charset="0"/>
                </a:rPr>
                <a:t>Các ngôn ngữ lập trình khác nhau thì bảng chữ cái có khác nhau không nhỉ ?</a:t>
              </a:r>
            </a:p>
          </p:txBody>
        </p:sp>
      </p:grpSp>
      <p:sp>
        <p:nvSpPr>
          <p:cNvPr id="4112" name="Text Box 16"/>
          <p:cNvSpPr txBox="1">
            <a:spLocks noChangeArrowheads="1"/>
          </p:cNvSpPr>
          <p:nvPr/>
        </p:nvSpPr>
        <p:spPr bwMode="auto">
          <a:xfrm>
            <a:off x="304800" y="3034867"/>
            <a:ext cx="6858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 typeface=".VnTime" panose="020B7200000000000000" pitchFamily="34" charset="0"/>
              <a:buNone/>
            </a:pPr>
            <a:r>
              <a:rPr lang="en-US" altLang="en-US" i="1">
                <a:solidFill>
                  <a:srgbClr val="0000FF"/>
                </a:solidFill>
                <a:latin typeface="Times New Roman" panose="02020603050405020304" pitchFamily="18" charset="0"/>
              </a:rPr>
              <a:t>Ví dụ</a:t>
            </a:r>
            <a:r>
              <a:rPr lang="en-US" altLang="en-US">
                <a:solidFill>
                  <a:srgbClr val="0000FF"/>
                </a:solidFill>
                <a:latin typeface="Times New Roman" panose="02020603050405020304" pitchFamily="18" charset="0"/>
              </a:rPr>
              <a:t>: Bảng chữ cái của ngôn ngữ </a:t>
            </a:r>
            <a:r>
              <a:rPr lang="en-US" altLang="en-US" b="0">
                <a:solidFill>
                  <a:srgbClr val="FF0D0D"/>
                </a:solidFill>
                <a:latin typeface="Times New Roman" panose="02020603050405020304" pitchFamily="18" charset="0"/>
              </a:rPr>
              <a:t>C/C++</a:t>
            </a:r>
            <a:r>
              <a:rPr lang="en-US" altLang="en-US" b="0">
                <a:solidFill>
                  <a:srgbClr val="0000FF"/>
                </a:solidFill>
                <a:latin typeface="Times New Roman" panose="02020603050405020304" pitchFamily="18" charset="0"/>
              </a:rPr>
              <a:t> </a:t>
            </a:r>
            <a:r>
              <a:rPr lang="en-US" altLang="en-US">
                <a:solidFill>
                  <a:srgbClr val="0000FF"/>
                </a:solidFill>
                <a:latin typeface="Times New Roman" panose="02020603050405020304" pitchFamily="18" charset="0"/>
              </a:rPr>
              <a:t>so với </a:t>
            </a:r>
            <a:r>
              <a:rPr lang="en-US" altLang="en-US" b="0">
                <a:solidFill>
                  <a:srgbClr val="FF0D0D"/>
                </a:solidFill>
                <a:latin typeface="Times New Roman" panose="02020603050405020304" pitchFamily="18" charset="0"/>
              </a:rPr>
              <a:t>PASCAL</a:t>
            </a:r>
            <a:r>
              <a:rPr lang="en-US" altLang="en-US">
                <a:solidFill>
                  <a:srgbClr val="0000FF"/>
                </a:solidFill>
                <a:latin typeface="Times New Roman" panose="02020603050405020304" pitchFamily="18" charset="0"/>
              </a:rPr>
              <a:t> có bổ sung thêm một số kí tự nh</a:t>
            </a:r>
            <a:r>
              <a:rPr lang="vi-VN" altLang="en-US">
                <a:solidFill>
                  <a:srgbClr val="0000FF"/>
                </a:solidFill>
                <a:latin typeface="Times New Roman" panose="02020603050405020304" pitchFamily="18" charset="0"/>
              </a:rPr>
              <a:t>ư</a:t>
            </a:r>
            <a:r>
              <a:rPr lang="en-US" altLang="en-US">
                <a:solidFill>
                  <a:srgbClr val="0000FF"/>
                </a:solidFill>
                <a:latin typeface="Times New Roman" panose="02020603050405020304" pitchFamily="18" charset="0"/>
              </a:rPr>
              <a:t>:   </a:t>
            </a:r>
            <a:r>
              <a:rPr lang="en-US" altLang="en-US">
                <a:solidFill>
                  <a:srgbClr val="FF0D0D"/>
                </a:solidFill>
                <a:latin typeface="Times New Roman" panose="02020603050405020304" pitchFamily="18" charset="0"/>
              </a:rPr>
              <a:t>“    \   !</a:t>
            </a:r>
            <a:r>
              <a:rPr lang="en-US" altLang="en-US">
                <a:solidFill>
                  <a:srgbClr val="0000FF"/>
                </a:solidFill>
                <a:latin typeface="Times New Roman" panose="02020603050405020304" pitchFamily="18" charset="0"/>
              </a:rPr>
              <a:t>  </a:t>
            </a:r>
            <a:r>
              <a:rPr lang="en-US" altLang="en-US">
                <a:solidFill>
                  <a:srgbClr val="FF0D0D"/>
                </a:solidFill>
                <a:latin typeface="Times New Roman" panose="02020603050405020304" pitchFamily="18" charset="0"/>
              </a:rPr>
              <a:t>? %  |</a:t>
            </a:r>
          </a:p>
        </p:txBody>
      </p:sp>
      <p:sp>
        <p:nvSpPr>
          <p:cNvPr id="4116" name="Text Box 20"/>
          <p:cNvSpPr txBox="1">
            <a:spLocks noChangeArrowheads="1"/>
          </p:cNvSpPr>
          <p:nvPr/>
        </p:nvSpPr>
        <p:spPr bwMode="auto">
          <a:xfrm>
            <a:off x="46182" y="4788103"/>
            <a:ext cx="711661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61963" indent="-461963" algn="just" eaLnBrk="1" hangingPunct="1">
              <a:spcBef>
                <a:spcPct val="50000"/>
              </a:spcBef>
              <a:buFont typeface="Wingdings" panose="05000000000000000000" pitchFamily="2" charset="2"/>
              <a:buChar char="Ø"/>
            </a:pPr>
            <a:r>
              <a:rPr lang="en-US" altLang="en-US">
                <a:solidFill>
                  <a:srgbClr val="FF0000"/>
                </a:solidFill>
                <a:latin typeface="Times New Roman" panose="02020603050405020304" pitchFamily="18" charset="0"/>
              </a:rPr>
              <a:t>Không đ</a:t>
            </a:r>
            <a:r>
              <a:rPr lang="vi-VN" altLang="en-US">
                <a:solidFill>
                  <a:srgbClr val="FF0000"/>
                </a:solidFill>
                <a:latin typeface="Times New Roman" panose="02020603050405020304" pitchFamily="18" charset="0"/>
              </a:rPr>
              <a:t>ư</a:t>
            </a:r>
            <a:r>
              <a:rPr lang="en-US" altLang="en-US">
                <a:solidFill>
                  <a:srgbClr val="FF0000"/>
                </a:solidFill>
                <a:latin typeface="Times New Roman" panose="02020603050405020304" pitchFamily="18" charset="0"/>
              </a:rPr>
              <a:t>ợc phép dùng bất kì kí tự nào ngoài các kí tự quy định trong bảng chữ cái</a:t>
            </a:r>
            <a:r>
              <a:rPr lang="en-US" altLang="en-US">
                <a:latin typeface="Times New Roman" panose="02020603050405020304" pitchFamily="18" charset="0"/>
              </a:rPr>
              <a:t> khi viết ch</a:t>
            </a:r>
            <a:r>
              <a:rPr lang="vi-VN" altLang="en-US">
                <a:latin typeface="Times New Roman" panose="02020603050405020304" pitchFamily="18" charset="0"/>
              </a:rPr>
              <a:t>ươ</a:t>
            </a:r>
            <a:r>
              <a:rPr lang="en-US" altLang="en-US">
                <a:latin typeface="Times New Roman" panose="02020603050405020304" pitchFamily="18" charset="0"/>
              </a:rPr>
              <a:t>ng trình.</a:t>
            </a:r>
          </a:p>
        </p:txBody>
      </p:sp>
      <p:pic>
        <p:nvPicPr>
          <p:cNvPr id="4121" name="Picture 25" descr="496168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7236691" y="43434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6" descr="tpag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28" name="Picture 27" descr="tpag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advTm="30000"/>
    </mc:Choice>
    <mc:Fallback>
      <p:transition spd="slow" advTm="3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withEffect">
                                  <p:stCondLst>
                                    <p:cond delay="0"/>
                                  </p:stCondLst>
                                  <p:childTnLst>
                                    <p:set>
                                      <p:cBhvr>
                                        <p:cTn id="6" dur="1" fill="hold">
                                          <p:stCondLst>
                                            <p:cond delay="0"/>
                                          </p:stCondLst>
                                        </p:cTn>
                                        <p:tgtEl>
                                          <p:spTgt spid="4124"/>
                                        </p:tgtEl>
                                        <p:attrNameLst>
                                          <p:attrName>style.visibility</p:attrName>
                                        </p:attrNameLst>
                                      </p:cBhvr>
                                      <p:to>
                                        <p:strVal val="visible"/>
                                      </p:to>
                                    </p:set>
                                    <p:animEffect transition="in" filter="strips(upRight)">
                                      <p:cBhvr>
                                        <p:cTn id="7" dur="500"/>
                                        <p:tgtEl>
                                          <p:spTgt spid="4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nodeType="clickEffect">
                                  <p:stCondLst>
                                    <p:cond delay="0"/>
                                  </p:stCondLst>
                                  <p:childTnLst>
                                    <p:set>
                                      <p:cBhvr>
                                        <p:cTn id="11" dur="1" fill="hold">
                                          <p:stCondLst>
                                            <p:cond delay="0"/>
                                          </p:stCondLst>
                                        </p:cTn>
                                        <p:tgtEl>
                                          <p:spTgt spid="4124"/>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4121"/>
                                        </p:tgtEl>
                                        <p:attrNameLst>
                                          <p:attrName>style.visibility</p:attrName>
                                        </p:attrNameLst>
                                      </p:cBhvr>
                                      <p:to>
                                        <p:strVal val="hidden"/>
                                      </p:to>
                                    </p:set>
                                  </p:childTnLst>
                                </p:cTn>
                              </p:par>
                            </p:childTnLst>
                          </p:cTn>
                        </p:par>
                        <p:par>
                          <p:cTn id="14" fill="hold" nodeType="afterGroup">
                            <p:stCondLst>
                              <p:cond delay="0"/>
                            </p:stCondLst>
                            <p:childTnLst>
                              <p:par>
                                <p:cTn id="15" presetID="2" presetClass="entr" presetSubtype="8" fill="hold" grpId="0" nodeType="afterEffect">
                                  <p:stCondLst>
                                    <p:cond delay="0"/>
                                  </p:stCondLst>
                                  <p:childTnLst>
                                    <p:set>
                                      <p:cBhvr>
                                        <p:cTn id="16" dur="1" fill="hold">
                                          <p:stCondLst>
                                            <p:cond delay="0"/>
                                          </p:stCondLst>
                                        </p:cTn>
                                        <p:tgtEl>
                                          <p:spTgt spid="4104"/>
                                        </p:tgtEl>
                                        <p:attrNameLst>
                                          <p:attrName>style.visibility</p:attrName>
                                        </p:attrNameLst>
                                      </p:cBhvr>
                                      <p:to>
                                        <p:strVal val="visible"/>
                                      </p:to>
                                    </p:set>
                                    <p:anim calcmode="lin" valueType="num">
                                      <p:cBhvr additive="base">
                                        <p:cTn id="17" dur="500" fill="hold"/>
                                        <p:tgtEl>
                                          <p:spTgt spid="4104"/>
                                        </p:tgtEl>
                                        <p:attrNameLst>
                                          <p:attrName>ppt_x</p:attrName>
                                        </p:attrNameLst>
                                      </p:cBhvr>
                                      <p:tavLst>
                                        <p:tav tm="0">
                                          <p:val>
                                            <p:strVal val="0-#ppt_w/2"/>
                                          </p:val>
                                        </p:tav>
                                        <p:tav tm="100000">
                                          <p:val>
                                            <p:strVal val="#ppt_x"/>
                                          </p:val>
                                        </p:tav>
                                      </p:tavLst>
                                    </p:anim>
                                    <p:anim calcmode="lin" valueType="num">
                                      <p:cBhvr additive="base">
                                        <p:cTn id="18" dur="500" fill="hold"/>
                                        <p:tgtEl>
                                          <p:spTgt spid="4104"/>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53" presetClass="entr" presetSubtype="0" fill="hold" grpId="0" nodeType="afterEffect">
                                  <p:stCondLst>
                                    <p:cond delay="0"/>
                                  </p:stCondLst>
                                  <p:childTnLst>
                                    <p:set>
                                      <p:cBhvr>
                                        <p:cTn id="21" dur="1" fill="hold">
                                          <p:stCondLst>
                                            <p:cond delay="0"/>
                                          </p:stCondLst>
                                        </p:cTn>
                                        <p:tgtEl>
                                          <p:spTgt spid="4112"/>
                                        </p:tgtEl>
                                        <p:attrNameLst>
                                          <p:attrName>style.visibility</p:attrName>
                                        </p:attrNameLst>
                                      </p:cBhvr>
                                      <p:to>
                                        <p:strVal val="visible"/>
                                      </p:to>
                                    </p:set>
                                    <p:anim calcmode="lin" valueType="num">
                                      <p:cBhvr>
                                        <p:cTn id="22" dur="500" fill="hold"/>
                                        <p:tgtEl>
                                          <p:spTgt spid="4112"/>
                                        </p:tgtEl>
                                        <p:attrNameLst>
                                          <p:attrName>ppt_w</p:attrName>
                                        </p:attrNameLst>
                                      </p:cBhvr>
                                      <p:tavLst>
                                        <p:tav tm="0">
                                          <p:val>
                                            <p:fltVal val="0"/>
                                          </p:val>
                                        </p:tav>
                                        <p:tav tm="100000">
                                          <p:val>
                                            <p:strVal val="#ppt_w"/>
                                          </p:val>
                                        </p:tav>
                                      </p:tavLst>
                                    </p:anim>
                                    <p:anim calcmode="lin" valueType="num">
                                      <p:cBhvr>
                                        <p:cTn id="23" dur="500" fill="hold"/>
                                        <p:tgtEl>
                                          <p:spTgt spid="4112"/>
                                        </p:tgtEl>
                                        <p:attrNameLst>
                                          <p:attrName>ppt_h</p:attrName>
                                        </p:attrNameLst>
                                      </p:cBhvr>
                                      <p:tavLst>
                                        <p:tav tm="0">
                                          <p:val>
                                            <p:fltVal val="0"/>
                                          </p:val>
                                        </p:tav>
                                        <p:tav tm="100000">
                                          <p:val>
                                            <p:strVal val="#ppt_h"/>
                                          </p:val>
                                        </p:tav>
                                      </p:tavLst>
                                    </p:anim>
                                    <p:animEffect transition="in" filter="fade">
                                      <p:cBhvr>
                                        <p:cTn id="24" dur="500"/>
                                        <p:tgtEl>
                                          <p:spTgt spid="41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116"/>
                                        </p:tgtEl>
                                        <p:attrNameLst>
                                          <p:attrName>style.visibility</p:attrName>
                                        </p:attrNameLst>
                                      </p:cBhvr>
                                      <p:to>
                                        <p:strVal val="visible"/>
                                      </p:to>
                                    </p:set>
                                    <p:anim calcmode="lin" valueType="num">
                                      <p:cBhvr additive="base">
                                        <p:cTn id="29" dur="500" fill="hold"/>
                                        <p:tgtEl>
                                          <p:spTgt spid="4116"/>
                                        </p:tgtEl>
                                        <p:attrNameLst>
                                          <p:attrName>ppt_x</p:attrName>
                                        </p:attrNameLst>
                                      </p:cBhvr>
                                      <p:tavLst>
                                        <p:tav tm="0">
                                          <p:val>
                                            <p:strVal val="0-#ppt_w/2"/>
                                          </p:val>
                                        </p:tav>
                                        <p:tav tm="100000">
                                          <p:val>
                                            <p:strVal val="#ppt_x"/>
                                          </p:val>
                                        </p:tav>
                                      </p:tavLst>
                                    </p:anim>
                                    <p:anim calcmode="lin" valueType="num">
                                      <p:cBhvr additive="base">
                                        <p:cTn id="30" dur="500" fill="hold"/>
                                        <p:tgtEl>
                                          <p:spTgt spid="41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p:bldP spid="4112" grpId="0"/>
      <p:bldP spid="41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tpag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6"/>
          <p:cNvSpPr txBox="1">
            <a:spLocks noChangeArrowheads="1"/>
          </p:cNvSpPr>
          <p:nvPr/>
        </p:nvSpPr>
        <p:spPr bwMode="auto">
          <a:xfrm>
            <a:off x="609600" y="97780"/>
            <a:ext cx="137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400">
                <a:solidFill>
                  <a:srgbClr val="E20000"/>
                </a:solidFill>
                <a:latin typeface="Times New Roman" panose="02020603050405020304" pitchFamily="18" charset="0"/>
              </a:rPr>
              <a:t>Cú pháp</a:t>
            </a:r>
          </a:p>
        </p:txBody>
      </p:sp>
      <p:sp>
        <p:nvSpPr>
          <p:cNvPr id="6148" name="AutoShape 7"/>
          <p:cNvSpPr>
            <a:spLocks noChangeArrowheads="1"/>
          </p:cNvSpPr>
          <p:nvPr/>
        </p:nvSpPr>
        <p:spPr bwMode="auto">
          <a:xfrm>
            <a:off x="0" y="61913"/>
            <a:ext cx="609600" cy="533400"/>
          </a:xfrm>
          <a:prstGeom prst="star8">
            <a:avLst>
              <a:gd name="adj" fmla="val 38250"/>
            </a:avLst>
          </a:prstGeom>
          <a:gradFill rotWithShape="1">
            <a:gsLst>
              <a:gs pos="0">
                <a:srgbClr val="FFFFFF"/>
              </a:gs>
              <a:gs pos="100000">
                <a:srgbClr val="FF00F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25000"/>
              </a:spcBef>
              <a:buFontTx/>
              <a:buNone/>
            </a:pPr>
            <a:endParaRPr lang="en-US" altLang="en-US" sz="2100">
              <a:solidFill>
                <a:srgbClr val="FF0D0D"/>
              </a:solidFill>
              <a:latin typeface="Times New Roman" panose="02020603050405020304" pitchFamily="18" charset="0"/>
            </a:endParaRPr>
          </a:p>
        </p:txBody>
      </p:sp>
      <p:sp>
        <p:nvSpPr>
          <p:cNvPr id="6149" name="Text Box 8"/>
          <p:cNvSpPr txBox="1">
            <a:spLocks noChangeArrowheads="1"/>
          </p:cNvSpPr>
          <p:nvPr/>
        </p:nvSpPr>
        <p:spPr bwMode="auto">
          <a:xfrm>
            <a:off x="152400" y="76200"/>
            <a:ext cx="304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solidFill>
                  <a:srgbClr val="000000"/>
                </a:solidFill>
                <a:latin typeface="Times New Roman" panose="02020603050405020304" pitchFamily="18" charset="0"/>
              </a:rPr>
              <a:t>b</a:t>
            </a:r>
          </a:p>
        </p:txBody>
      </p:sp>
      <p:pic>
        <p:nvPicPr>
          <p:cNvPr id="820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Rectangle 11"/>
          <p:cNvSpPr>
            <a:spLocks noChangeArrowheads="1"/>
          </p:cNvSpPr>
          <p:nvPr/>
        </p:nvSpPr>
        <p:spPr bwMode="auto">
          <a:xfrm flipH="1">
            <a:off x="838200" y="819150"/>
            <a:ext cx="8305800" cy="5715000"/>
          </a:xfrm>
          <a:prstGeom prst="rect">
            <a:avLst/>
          </a:prstGeom>
          <a:gradFill rotWithShape="1">
            <a:gsLst>
              <a:gs pos="0">
                <a:srgbClr val="FFFFCC"/>
              </a:gs>
              <a:gs pos="100000">
                <a:schemeClr val="bg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25000"/>
              </a:spcBef>
              <a:buFontTx/>
              <a:buNone/>
            </a:pPr>
            <a:endParaRPr lang="en-US" altLang="en-US" sz="2100">
              <a:solidFill>
                <a:srgbClr val="FF0D0D"/>
              </a:solidFill>
              <a:latin typeface="Times New Roman" panose="02020603050405020304" pitchFamily="18" charset="0"/>
            </a:endParaRPr>
          </a:p>
        </p:txBody>
      </p:sp>
      <p:pic>
        <p:nvPicPr>
          <p:cNvPr id="6152" name="Picture 4" descr="tpag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9" name="Group 17"/>
          <p:cNvGrpSpPr>
            <a:grpSpLocks/>
          </p:cNvGrpSpPr>
          <p:nvPr/>
        </p:nvGrpSpPr>
        <p:grpSpPr bwMode="auto">
          <a:xfrm>
            <a:off x="809625" y="742950"/>
            <a:ext cx="8334375" cy="954088"/>
            <a:chOff x="510" y="478"/>
            <a:chExt cx="5250" cy="601"/>
          </a:xfrm>
        </p:grpSpPr>
        <p:sp>
          <p:nvSpPr>
            <p:cNvPr id="6177" name="Text Box 14"/>
            <p:cNvSpPr txBox="1">
              <a:spLocks noChangeArrowheads="1"/>
            </p:cNvSpPr>
            <p:nvPr/>
          </p:nvSpPr>
          <p:spPr bwMode="auto">
            <a:xfrm>
              <a:off x="1032" y="478"/>
              <a:ext cx="4176"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800">
                  <a:solidFill>
                    <a:srgbClr val="0000FF"/>
                  </a:solidFill>
                  <a:latin typeface="Times New Roman" panose="02020603050405020304" pitchFamily="18" charset="0"/>
                </a:rPr>
                <a:t>Ghép các cặp từ sau đây sao cho phù hợp với quy tắc sử dụng trong tiếng Việt!</a:t>
              </a:r>
            </a:p>
          </p:txBody>
        </p:sp>
        <p:pic>
          <p:nvPicPr>
            <p:cNvPr id="6178"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 y="504"/>
              <a:ext cx="54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6" y="528"/>
              <a:ext cx="564"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27" name="Group 35"/>
          <p:cNvGrpSpPr>
            <a:grpSpLocks/>
          </p:cNvGrpSpPr>
          <p:nvPr/>
        </p:nvGrpSpPr>
        <p:grpSpPr bwMode="auto">
          <a:xfrm>
            <a:off x="7543800" y="3276600"/>
            <a:ext cx="1066800" cy="1552575"/>
            <a:chOff x="4752" y="2064"/>
            <a:chExt cx="672" cy="978"/>
          </a:xfrm>
        </p:grpSpPr>
        <p:pic>
          <p:nvPicPr>
            <p:cNvPr id="6175"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2" y="2064"/>
              <a:ext cx="672"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6" name="Text Box 26"/>
            <p:cNvSpPr txBox="1">
              <a:spLocks noChangeArrowheads="1"/>
            </p:cNvSpPr>
            <p:nvPr/>
          </p:nvSpPr>
          <p:spPr bwMode="auto">
            <a:xfrm>
              <a:off x="4752" y="2448"/>
              <a:ext cx="672" cy="269"/>
            </a:xfrm>
            <a:prstGeom prst="rect">
              <a:avLst/>
            </a:prstGeom>
            <a:noFill/>
            <a:ln>
              <a:noFill/>
            </a:ln>
            <a:effectLst/>
            <a:extLst>
              <a:ext uri="{909E8E84-426E-40DD-AFC4-6F175D3DCCD1}">
                <a14:hiddenFill xmlns:a14="http://schemas.microsoft.com/office/drawing/2010/main">
                  <a:gradFill rotWithShape="1">
                    <a:gsLst>
                      <a:gs pos="0">
                        <a:srgbClr val="B52617"/>
                      </a:gs>
                      <a:gs pos="100000">
                        <a:srgbClr val="73180F"/>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a:solidFill>
                    <a:schemeClr val="bg1"/>
                  </a:solidFill>
                  <a:latin typeface="Times New Roman" panose="02020603050405020304" pitchFamily="18" charset="0"/>
                </a:rPr>
                <a:t>thì…</a:t>
              </a:r>
            </a:p>
          </p:txBody>
        </p:sp>
      </p:grpSp>
      <p:grpSp>
        <p:nvGrpSpPr>
          <p:cNvPr id="8228" name="Group 36"/>
          <p:cNvGrpSpPr>
            <a:grpSpLocks/>
          </p:cNvGrpSpPr>
          <p:nvPr/>
        </p:nvGrpSpPr>
        <p:grpSpPr bwMode="auto">
          <a:xfrm>
            <a:off x="7543800" y="4924425"/>
            <a:ext cx="1143000" cy="1552575"/>
            <a:chOff x="4752" y="3102"/>
            <a:chExt cx="720" cy="978"/>
          </a:xfrm>
        </p:grpSpPr>
        <p:pic>
          <p:nvPicPr>
            <p:cNvPr id="6173"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2" y="3102"/>
              <a:ext cx="672"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4" name="Text Box 28"/>
            <p:cNvSpPr txBox="1">
              <a:spLocks noChangeArrowheads="1"/>
            </p:cNvSpPr>
            <p:nvPr/>
          </p:nvSpPr>
          <p:spPr bwMode="auto">
            <a:xfrm>
              <a:off x="4752" y="3456"/>
              <a:ext cx="720" cy="269"/>
            </a:xfrm>
            <a:prstGeom prst="rect">
              <a:avLst/>
            </a:prstGeom>
            <a:noFill/>
            <a:ln>
              <a:noFill/>
            </a:ln>
            <a:effectLst/>
            <a:extLst>
              <a:ext uri="{909E8E84-426E-40DD-AFC4-6F175D3DCCD1}">
                <a14:hiddenFill xmlns:a14="http://schemas.microsoft.com/office/drawing/2010/main">
                  <a:gradFill rotWithShape="1">
                    <a:gsLst>
                      <a:gs pos="0">
                        <a:srgbClr val="B52617"/>
                      </a:gs>
                      <a:gs pos="100000">
                        <a:srgbClr val="73180F"/>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a:solidFill>
                    <a:schemeClr val="bg1"/>
                  </a:solidFill>
                  <a:latin typeface="Times New Roman" panose="02020603050405020304" pitchFamily="18" charset="0"/>
                </a:rPr>
                <a:t>nên…</a:t>
              </a:r>
            </a:p>
          </p:txBody>
        </p:sp>
      </p:grpSp>
      <p:grpSp>
        <p:nvGrpSpPr>
          <p:cNvPr id="8224" name="Group 32"/>
          <p:cNvGrpSpPr>
            <a:grpSpLocks/>
          </p:cNvGrpSpPr>
          <p:nvPr/>
        </p:nvGrpSpPr>
        <p:grpSpPr bwMode="auto">
          <a:xfrm>
            <a:off x="1371600" y="1600200"/>
            <a:ext cx="1447800" cy="4876800"/>
            <a:chOff x="864" y="1008"/>
            <a:chExt cx="912" cy="3072"/>
          </a:xfrm>
        </p:grpSpPr>
        <p:pic>
          <p:nvPicPr>
            <p:cNvPr id="6167"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2" y="1008"/>
              <a:ext cx="720"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0" y="2064"/>
              <a:ext cx="672"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9"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4" y="3072"/>
              <a:ext cx="768"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0" name="Text Box 23"/>
            <p:cNvSpPr txBox="1">
              <a:spLocks noChangeArrowheads="1"/>
            </p:cNvSpPr>
            <p:nvPr/>
          </p:nvSpPr>
          <p:spPr bwMode="auto">
            <a:xfrm>
              <a:off x="1056" y="1440"/>
              <a:ext cx="720" cy="269"/>
            </a:xfrm>
            <a:prstGeom prst="rect">
              <a:avLst/>
            </a:prstGeom>
            <a:noFill/>
            <a:ln>
              <a:noFill/>
            </a:ln>
            <a:effectLst/>
            <a:extLst>
              <a:ext uri="{909E8E84-426E-40DD-AFC4-6F175D3DCCD1}">
                <a14:hiddenFill xmlns:a14="http://schemas.microsoft.com/office/drawing/2010/main">
                  <a:gradFill rotWithShape="1">
                    <a:gsLst>
                      <a:gs pos="0">
                        <a:srgbClr val="EA0000"/>
                      </a:gs>
                      <a:gs pos="100000">
                        <a:srgbClr val="C90000"/>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a:solidFill>
                    <a:schemeClr val="bg1"/>
                  </a:solidFill>
                  <a:latin typeface="Times New Roman" panose="02020603050405020304" pitchFamily="18" charset="0"/>
                </a:rPr>
                <a:t>Nếu…</a:t>
              </a:r>
            </a:p>
          </p:txBody>
        </p:sp>
        <p:sp>
          <p:nvSpPr>
            <p:cNvPr id="6171" name="Text Box 27"/>
            <p:cNvSpPr txBox="1">
              <a:spLocks noChangeArrowheads="1"/>
            </p:cNvSpPr>
            <p:nvPr/>
          </p:nvSpPr>
          <p:spPr bwMode="auto">
            <a:xfrm>
              <a:off x="1152" y="2467"/>
              <a:ext cx="528" cy="269"/>
            </a:xfrm>
            <a:prstGeom prst="rect">
              <a:avLst/>
            </a:prstGeom>
            <a:noFill/>
            <a:ln>
              <a:noFill/>
            </a:ln>
            <a:effectLst/>
            <a:extLst>
              <a:ext uri="{909E8E84-426E-40DD-AFC4-6F175D3DCCD1}">
                <a14:hiddenFill xmlns:a14="http://schemas.microsoft.com/office/drawing/2010/main">
                  <a:gradFill rotWithShape="1">
                    <a:gsLst>
                      <a:gs pos="0">
                        <a:srgbClr val="B52617"/>
                      </a:gs>
                      <a:gs pos="100000">
                        <a:srgbClr val="73180F"/>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200">
                  <a:solidFill>
                    <a:schemeClr val="bg1"/>
                  </a:solidFill>
                  <a:latin typeface="Times New Roman" panose="02020603050405020304" pitchFamily="18" charset="0"/>
                </a:rPr>
                <a:t>Vì…</a:t>
              </a:r>
            </a:p>
          </p:txBody>
        </p:sp>
        <p:sp>
          <p:nvSpPr>
            <p:cNvPr id="6172" name="Text Box 29"/>
            <p:cNvSpPr txBox="1">
              <a:spLocks noChangeArrowheads="1"/>
            </p:cNvSpPr>
            <p:nvPr/>
          </p:nvSpPr>
          <p:spPr bwMode="auto">
            <a:xfrm>
              <a:off x="1008" y="3408"/>
              <a:ext cx="720" cy="404"/>
            </a:xfrm>
            <a:prstGeom prst="rect">
              <a:avLst/>
            </a:prstGeom>
            <a:noFill/>
            <a:ln>
              <a:noFill/>
            </a:ln>
            <a:effectLst/>
            <a:extLst>
              <a:ext uri="{909E8E84-426E-40DD-AFC4-6F175D3DCCD1}">
                <a14:hiddenFill xmlns:a14="http://schemas.microsoft.com/office/drawing/2010/main">
                  <a:gradFill rotWithShape="1">
                    <a:gsLst>
                      <a:gs pos="0">
                        <a:srgbClr val="B52617"/>
                      </a:gs>
                      <a:gs pos="100000">
                        <a:srgbClr val="73180F"/>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chemeClr val="bg1"/>
                  </a:solidFill>
                  <a:latin typeface="Times New Roman" panose="02020603050405020304" pitchFamily="18" charset="0"/>
                </a:rPr>
                <a:t>Không những…</a:t>
              </a:r>
            </a:p>
          </p:txBody>
        </p:sp>
      </p:grpSp>
      <p:grpSp>
        <p:nvGrpSpPr>
          <p:cNvPr id="8226" name="Group 34"/>
          <p:cNvGrpSpPr>
            <a:grpSpLocks/>
          </p:cNvGrpSpPr>
          <p:nvPr/>
        </p:nvGrpSpPr>
        <p:grpSpPr bwMode="auto">
          <a:xfrm>
            <a:off x="7543800" y="1600200"/>
            <a:ext cx="1066800" cy="1628775"/>
            <a:chOff x="4752" y="1008"/>
            <a:chExt cx="672" cy="1026"/>
          </a:xfrm>
        </p:grpSpPr>
        <p:pic>
          <p:nvPicPr>
            <p:cNvPr id="6165"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2" y="1008"/>
              <a:ext cx="672" cy="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6" name="Text Box 30"/>
            <p:cNvSpPr txBox="1">
              <a:spLocks noChangeArrowheads="1"/>
            </p:cNvSpPr>
            <p:nvPr/>
          </p:nvSpPr>
          <p:spPr bwMode="auto">
            <a:xfrm>
              <a:off x="4800" y="1392"/>
              <a:ext cx="528" cy="404"/>
            </a:xfrm>
            <a:prstGeom prst="rect">
              <a:avLst/>
            </a:prstGeom>
            <a:noFill/>
            <a:ln>
              <a:noFill/>
            </a:ln>
            <a:effectLst/>
            <a:extLst>
              <a:ext uri="{909E8E84-426E-40DD-AFC4-6F175D3DCCD1}">
                <a14:hiddenFill xmlns:a14="http://schemas.microsoft.com/office/drawing/2010/main">
                  <a:gradFill rotWithShape="1">
                    <a:gsLst>
                      <a:gs pos="0">
                        <a:srgbClr val="B52617"/>
                      </a:gs>
                      <a:gs pos="100000">
                        <a:srgbClr val="73180F"/>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chemeClr val="bg1"/>
                  </a:solidFill>
                  <a:latin typeface="Times New Roman" panose="02020603050405020304" pitchFamily="18" charset="0"/>
                </a:rPr>
                <a:t>mà còn…</a:t>
              </a:r>
            </a:p>
          </p:txBody>
        </p:sp>
      </p:grpSp>
      <p:pic>
        <p:nvPicPr>
          <p:cNvPr id="8223" name="Picture 31" descr="kitty"/>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5486400"/>
            <a:ext cx="10668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1" name="Text Box 39"/>
          <p:cNvSpPr txBox="1">
            <a:spLocks noChangeArrowheads="1"/>
          </p:cNvSpPr>
          <p:nvPr/>
        </p:nvSpPr>
        <p:spPr bwMode="auto">
          <a:xfrm>
            <a:off x="3733800" y="1589087"/>
            <a:ext cx="3581400" cy="2123658"/>
          </a:xfrm>
          <a:prstGeom prst="rect">
            <a:avLst/>
          </a:prstGeom>
          <a:noFill/>
          <a:ln>
            <a:noFill/>
          </a:ln>
          <a:effectLst/>
          <a:extLst>
            <a:ext uri="{909E8E84-426E-40DD-AFC4-6F175D3DCCD1}">
              <a14:hiddenFill xmlns:a14="http://schemas.microsoft.com/office/drawing/2010/main">
                <a:solidFill>
                  <a:srgbClr val="FFD59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200" b="0">
                <a:latin typeface="Times New Roman" panose="02020603050405020304" pitchFamily="18" charset="0"/>
              </a:rPr>
              <a:t>Dựa vào </a:t>
            </a:r>
            <a:r>
              <a:rPr lang="en-US" altLang="en-US" sz="2200" b="0">
                <a:solidFill>
                  <a:srgbClr val="FF0D0D"/>
                </a:solidFill>
                <a:latin typeface="Times New Roman" panose="02020603050405020304" pitchFamily="18" charset="0"/>
              </a:rPr>
              <a:t>cú pháp</a:t>
            </a:r>
            <a:r>
              <a:rPr lang="en-US" altLang="en-US" sz="2200" b="0">
                <a:latin typeface="Times New Roman" panose="02020603050405020304" pitchFamily="18" charset="0"/>
              </a:rPr>
              <a:t> ng</a:t>
            </a:r>
            <a:r>
              <a:rPr lang="vi-VN" altLang="en-US" sz="2200" b="0">
                <a:latin typeface="Times New Roman" panose="02020603050405020304" pitchFamily="18" charset="0"/>
              </a:rPr>
              <a:t>ư</a:t>
            </a:r>
            <a:r>
              <a:rPr lang="en-US" altLang="en-US" sz="2200" b="0">
                <a:latin typeface="Times New Roman" panose="02020603050405020304" pitchFamily="18" charset="0"/>
              </a:rPr>
              <a:t>ời lập trình và ch</a:t>
            </a:r>
            <a:r>
              <a:rPr lang="vi-VN" altLang="en-US" sz="2200" b="0">
                <a:latin typeface="Times New Roman" panose="02020603050405020304" pitchFamily="18" charset="0"/>
              </a:rPr>
              <a:t>ươ</a:t>
            </a:r>
            <a:r>
              <a:rPr lang="en-US" altLang="en-US" sz="2200" b="0">
                <a:latin typeface="Times New Roman" panose="02020603050405020304" pitchFamily="18" charset="0"/>
              </a:rPr>
              <a:t>ng trình dịch biết tổ hợp nào của các kí tự trong bảng chữ cái là hợp lệ, nhờ đó có thể mô tả chính xác thuật toán để máy thực hiện.</a:t>
            </a:r>
          </a:p>
        </p:txBody>
      </p:sp>
      <p:sp>
        <p:nvSpPr>
          <p:cNvPr id="8240" name="Text Box 48"/>
          <p:cNvSpPr txBox="1">
            <a:spLocks noChangeArrowheads="1"/>
          </p:cNvSpPr>
          <p:nvPr/>
        </p:nvSpPr>
        <p:spPr bwMode="auto">
          <a:xfrm>
            <a:off x="1909763" y="123825"/>
            <a:ext cx="7162800"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80000"/>
              </a:lnSpc>
              <a:spcBef>
                <a:spcPct val="50000"/>
              </a:spcBef>
              <a:buFontTx/>
              <a:buNone/>
            </a:pPr>
            <a:r>
              <a:rPr lang="en-US" altLang="en-US" sz="2100">
                <a:latin typeface="Times New Roman" panose="02020603050405020304" pitchFamily="18" charset="0"/>
              </a:rPr>
              <a:t>Là bộ quy tắc để viết ch</a:t>
            </a:r>
            <a:r>
              <a:rPr lang="vi-VN" altLang="en-US" sz="2100">
                <a:latin typeface="Times New Roman" panose="02020603050405020304" pitchFamily="18" charset="0"/>
              </a:rPr>
              <a:t>ươ</a:t>
            </a:r>
            <a:r>
              <a:rPr lang="en-US" altLang="en-US" sz="2100">
                <a:latin typeface="Times New Roman" panose="02020603050405020304" pitchFamily="18" charset="0"/>
              </a:rPr>
              <a:t>ng trình, gồm những quy định viết từ và tổ hợp từ của mỗi ngôn ngữ. </a:t>
            </a:r>
          </a:p>
        </p:txBody>
      </p:sp>
      <p:grpSp>
        <p:nvGrpSpPr>
          <p:cNvPr id="8241" name="Group 49"/>
          <p:cNvGrpSpPr>
            <a:grpSpLocks/>
          </p:cNvGrpSpPr>
          <p:nvPr/>
        </p:nvGrpSpPr>
        <p:grpSpPr bwMode="auto">
          <a:xfrm>
            <a:off x="2247900" y="3916259"/>
            <a:ext cx="4922982" cy="2604324"/>
            <a:chOff x="0" y="1808"/>
            <a:chExt cx="3504" cy="2320"/>
          </a:xfrm>
        </p:grpSpPr>
        <p:sp>
          <p:nvSpPr>
            <p:cNvPr id="6162" name="AutoShape 50"/>
            <p:cNvSpPr>
              <a:spLocks noChangeArrowheads="1"/>
            </p:cNvSpPr>
            <p:nvPr/>
          </p:nvSpPr>
          <p:spPr bwMode="auto">
            <a:xfrm>
              <a:off x="1152" y="1808"/>
              <a:ext cx="2352" cy="928"/>
            </a:xfrm>
            <a:prstGeom prst="cloudCallout">
              <a:avLst>
                <a:gd name="adj1" fmla="val -62752"/>
                <a:gd name="adj2" fmla="val 113233"/>
              </a:avLst>
            </a:prstGeom>
            <a:gradFill rotWithShape="1">
              <a:gsLst>
                <a:gs pos="0">
                  <a:schemeClr val="bg1"/>
                </a:gs>
                <a:gs pos="100000">
                  <a:schemeClr val="accent1"/>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400" b="0">
                <a:latin typeface="Times New Roman" panose="02020603050405020304" pitchFamily="18" charset="0"/>
              </a:endParaRPr>
            </a:p>
          </p:txBody>
        </p:sp>
        <p:sp>
          <p:nvSpPr>
            <p:cNvPr id="6163" name="Text Box 51"/>
            <p:cNvSpPr txBox="1">
              <a:spLocks noChangeArrowheads="1"/>
            </p:cNvSpPr>
            <p:nvPr/>
          </p:nvSpPr>
          <p:spPr bwMode="auto">
            <a:xfrm>
              <a:off x="1440" y="1872"/>
              <a:ext cx="1872" cy="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600" b="0">
                  <a:latin typeface="Times New Roman" panose="02020603050405020304" pitchFamily="18" charset="0"/>
                </a:rPr>
                <a:t>Hãy cùng tham gia trò ch</a:t>
              </a:r>
              <a:r>
                <a:rPr lang="vi-VN" altLang="en-US" sz="2600" b="0">
                  <a:latin typeface="Times New Roman" panose="02020603050405020304" pitchFamily="18" charset="0"/>
                </a:rPr>
                <a:t>ơ</a:t>
              </a:r>
              <a:r>
                <a:rPr lang="en-US" altLang="en-US" sz="2600" b="0">
                  <a:latin typeface="Times New Roman" panose="02020603050405020304" pitchFamily="18" charset="0"/>
                </a:rPr>
                <a:t>i sau: </a:t>
              </a:r>
            </a:p>
          </p:txBody>
        </p:sp>
        <p:pic>
          <p:nvPicPr>
            <p:cNvPr id="6164" name="Picture 52" descr="kitty"/>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3120"/>
              <a:ext cx="982"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Tm="4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240"/>
                                        </p:tgtEl>
                                        <p:attrNameLst>
                                          <p:attrName>style.visibility</p:attrName>
                                        </p:attrNameLst>
                                      </p:cBhvr>
                                      <p:to>
                                        <p:strVal val="visible"/>
                                      </p:to>
                                    </p:set>
                                    <p:anim calcmode="lin" valueType="num">
                                      <p:cBhvr>
                                        <p:cTn id="7" dur="1000" fill="hold"/>
                                        <p:tgtEl>
                                          <p:spTgt spid="8240"/>
                                        </p:tgtEl>
                                        <p:attrNameLst>
                                          <p:attrName>ppt_w</p:attrName>
                                        </p:attrNameLst>
                                      </p:cBhvr>
                                      <p:tavLst>
                                        <p:tav tm="0">
                                          <p:val>
                                            <p:fltVal val="0"/>
                                          </p:val>
                                        </p:tav>
                                        <p:tav tm="100000">
                                          <p:val>
                                            <p:strVal val="#ppt_w"/>
                                          </p:val>
                                        </p:tav>
                                      </p:tavLst>
                                    </p:anim>
                                    <p:anim calcmode="lin" valueType="num">
                                      <p:cBhvr>
                                        <p:cTn id="8" dur="1000" fill="hold"/>
                                        <p:tgtEl>
                                          <p:spTgt spid="8240"/>
                                        </p:tgtEl>
                                        <p:attrNameLst>
                                          <p:attrName>ppt_h</p:attrName>
                                        </p:attrNameLst>
                                      </p:cBhvr>
                                      <p:tavLst>
                                        <p:tav tm="0">
                                          <p:val>
                                            <p:fltVal val="0"/>
                                          </p:val>
                                        </p:tav>
                                        <p:tav tm="100000">
                                          <p:val>
                                            <p:strVal val="#ppt_h"/>
                                          </p:val>
                                        </p:tav>
                                      </p:tavLst>
                                    </p:anim>
                                    <p:animEffect transition="in" filter="fade">
                                      <p:cBhvr>
                                        <p:cTn id="9" dur="1000"/>
                                        <p:tgtEl>
                                          <p:spTgt spid="824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8241"/>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nodeType="clickEffect">
                                  <p:stCondLst>
                                    <p:cond delay="0"/>
                                  </p:stCondLst>
                                  <p:childTnLst>
                                    <p:set>
                                      <p:cBhvr>
                                        <p:cTn id="17" dur="1" fill="hold">
                                          <p:stCondLst>
                                            <p:cond delay="0"/>
                                          </p:stCondLst>
                                        </p:cTn>
                                        <p:tgtEl>
                                          <p:spTgt spid="8241"/>
                                        </p:tgtEl>
                                        <p:attrNameLst>
                                          <p:attrName>style.visibility</p:attrName>
                                        </p:attrNameLst>
                                      </p:cBhvr>
                                      <p:to>
                                        <p:strVal val="hidden"/>
                                      </p:to>
                                    </p:set>
                                  </p:childTnLst>
                                </p:cTn>
                              </p:par>
                            </p:childTnLst>
                          </p:cTn>
                        </p:par>
                        <p:par>
                          <p:cTn id="18" fill="hold" nodeType="afterGroup">
                            <p:stCondLst>
                              <p:cond delay="0"/>
                            </p:stCondLst>
                            <p:childTnLst>
                              <p:par>
                                <p:cTn id="19" presetID="1" presetClass="entr" presetSubtype="0" fill="hold" nodeType="afterEffect">
                                  <p:stCondLst>
                                    <p:cond delay="0"/>
                                  </p:stCondLst>
                                  <p:childTnLst>
                                    <p:set>
                                      <p:cBhvr>
                                        <p:cTn id="20" dur="1" fill="hold">
                                          <p:stCondLst>
                                            <p:cond delay="0"/>
                                          </p:stCondLst>
                                        </p:cTn>
                                        <p:tgtEl>
                                          <p:spTgt spid="820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202"/>
                                        </p:tgtEl>
                                        <p:attrNameLst>
                                          <p:attrName>style.visibility</p:attrName>
                                        </p:attrNameLst>
                                      </p:cBhvr>
                                      <p:to>
                                        <p:strVal val="visible"/>
                                      </p:to>
                                    </p:set>
                                  </p:childTnLst>
                                </p:cTn>
                              </p:par>
                            </p:childTnLst>
                          </p:cTn>
                        </p:par>
                        <p:par>
                          <p:cTn id="23" fill="hold" nodeType="afterGroup">
                            <p:stCondLst>
                              <p:cond delay="0"/>
                            </p:stCondLst>
                            <p:childTnLst>
                              <p:par>
                                <p:cTn id="24" presetID="18" presetClass="entr" presetSubtype="6" fill="hold" nodeType="afterEffect">
                                  <p:stCondLst>
                                    <p:cond delay="0"/>
                                  </p:stCondLst>
                                  <p:childTnLst>
                                    <p:set>
                                      <p:cBhvr>
                                        <p:cTn id="25" dur="1" fill="hold">
                                          <p:stCondLst>
                                            <p:cond delay="0"/>
                                          </p:stCondLst>
                                        </p:cTn>
                                        <p:tgtEl>
                                          <p:spTgt spid="8209"/>
                                        </p:tgtEl>
                                        <p:attrNameLst>
                                          <p:attrName>style.visibility</p:attrName>
                                        </p:attrNameLst>
                                      </p:cBhvr>
                                      <p:to>
                                        <p:strVal val="visible"/>
                                      </p:to>
                                    </p:set>
                                    <p:animEffect transition="in" filter="strips(downRight)">
                                      <p:cBhvr>
                                        <p:cTn id="26" dur="2000"/>
                                        <p:tgtEl>
                                          <p:spTgt spid="820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12" fill="hold" nodeType="clickEffect">
                                  <p:stCondLst>
                                    <p:cond delay="0"/>
                                  </p:stCondLst>
                                  <p:childTnLst>
                                    <p:set>
                                      <p:cBhvr>
                                        <p:cTn id="30" dur="1" fill="hold">
                                          <p:stCondLst>
                                            <p:cond delay="0"/>
                                          </p:stCondLst>
                                        </p:cTn>
                                        <p:tgtEl>
                                          <p:spTgt spid="8224"/>
                                        </p:tgtEl>
                                        <p:attrNameLst>
                                          <p:attrName>style.visibility</p:attrName>
                                        </p:attrNameLst>
                                      </p:cBhvr>
                                      <p:to>
                                        <p:strVal val="visible"/>
                                      </p:to>
                                    </p:set>
                                    <p:animEffect transition="in" filter="strips(downLeft)">
                                      <p:cBhvr>
                                        <p:cTn id="31" dur="500"/>
                                        <p:tgtEl>
                                          <p:spTgt spid="8224"/>
                                        </p:tgtEl>
                                      </p:cBhvr>
                                    </p:animEffect>
                                  </p:childTnLst>
                                </p:cTn>
                              </p:par>
                            </p:childTnLst>
                          </p:cTn>
                        </p:par>
                        <p:par>
                          <p:cTn id="32" fill="hold" nodeType="afterGroup">
                            <p:stCondLst>
                              <p:cond delay="500"/>
                            </p:stCondLst>
                            <p:childTnLst>
                              <p:par>
                                <p:cTn id="33" presetID="18" presetClass="entr" presetSubtype="6" fill="hold" nodeType="afterEffect">
                                  <p:stCondLst>
                                    <p:cond delay="0"/>
                                  </p:stCondLst>
                                  <p:childTnLst>
                                    <p:set>
                                      <p:cBhvr>
                                        <p:cTn id="34" dur="1" fill="hold">
                                          <p:stCondLst>
                                            <p:cond delay="0"/>
                                          </p:stCondLst>
                                        </p:cTn>
                                        <p:tgtEl>
                                          <p:spTgt spid="8226"/>
                                        </p:tgtEl>
                                        <p:attrNameLst>
                                          <p:attrName>style.visibility</p:attrName>
                                        </p:attrNameLst>
                                      </p:cBhvr>
                                      <p:to>
                                        <p:strVal val="visible"/>
                                      </p:to>
                                    </p:set>
                                    <p:animEffect transition="in" filter="strips(downRight)">
                                      <p:cBhvr>
                                        <p:cTn id="35" dur="2000"/>
                                        <p:tgtEl>
                                          <p:spTgt spid="8226"/>
                                        </p:tgtEl>
                                      </p:cBhvr>
                                    </p:animEffect>
                                  </p:childTnLst>
                                </p:cTn>
                              </p:par>
                              <p:par>
                                <p:cTn id="36" presetID="18" presetClass="entr" presetSubtype="6" fill="hold" nodeType="withEffect">
                                  <p:stCondLst>
                                    <p:cond delay="0"/>
                                  </p:stCondLst>
                                  <p:childTnLst>
                                    <p:set>
                                      <p:cBhvr>
                                        <p:cTn id="37" dur="1" fill="hold">
                                          <p:stCondLst>
                                            <p:cond delay="0"/>
                                          </p:stCondLst>
                                        </p:cTn>
                                        <p:tgtEl>
                                          <p:spTgt spid="8227"/>
                                        </p:tgtEl>
                                        <p:attrNameLst>
                                          <p:attrName>style.visibility</p:attrName>
                                        </p:attrNameLst>
                                      </p:cBhvr>
                                      <p:to>
                                        <p:strVal val="visible"/>
                                      </p:to>
                                    </p:set>
                                    <p:animEffect transition="in" filter="strips(downRight)">
                                      <p:cBhvr>
                                        <p:cTn id="38" dur="2000"/>
                                        <p:tgtEl>
                                          <p:spTgt spid="8227"/>
                                        </p:tgtEl>
                                      </p:cBhvr>
                                    </p:animEffect>
                                  </p:childTnLst>
                                </p:cTn>
                              </p:par>
                              <p:par>
                                <p:cTn id="39" presetID="18" presetClass="entr" presetSubtype="6" fill="hold" nodeType="withEffect">
                                  <p:stCondLst>
                                    <p:cond delay="0"/>
                                  </p:stCondLst>
                                  <p:childTnLst>
                                    <p:set>
                                      <p:cBhvr>
                                        <p:cTn id="40" dur="1" fill="hold">
                                          <p:stCondLst>
                                            <p:cond delay="0"/>
                                          </p:stCondLst>
                                        </p:cTn>
                                        <p:tgtEl>
                                          <p:spTgt spid="8228"/>
                                        </p:tgtEl>
                                        <p:attrNameLst>
                                          <p:attrName>style.visibility</p:attrName>
                                        </p:attrNameLst>
                                      </p:cBhvr>
                                      <p:to>
                                        <p:strVal val="visible"/>
                                      </p:to>
                                    </p:set>
                                    <p:animEffect transition="in" filter="strips(downRight)">
                                      <p:cBhvr>
                                        <p:cTn id="41" dur="2000"/>
                                        <p:tgtEl>
                                          <p:spTgt spid="8228"/>
                                        </p:tgtEl>
                                      </p:cBhvr>
                                    </p:animEffect>
                                  </p:childTnLst>
                                </p:cTn>
                              </p:par>
                            </p:childTnLst>
                          </p:cTn>
                        </p:par>
                        <p:par>
                          <p:cTn id="42" fill="hold" nodeType="afterGroup">
                            <p:stCondLst>
                              <p:cond delay="2500"/>
                            </p:stCondLst>
                            <p:childTnLst>
                              <p:par>
                                <p:cTn id="43" presetID="1" presetClass="entr" presetSubtype="0" fill="hold" nodeType="afterEffect">
                                  <p:stCondLst>
                                    <p:cond delay="0"/>
                                  </p:stCondLst>
                                  <p:childTnLst>
                                    <p:set>
                                      <p:cBhvr>
                                        <p:cTn id="44" dur="1" fill="hold">
                                          <p:stCondLst>
                                            <p:cond delay="0"/>
                                          </p:stCondLst>
                                        </p:cTn>
                                        <p:tgtEl>
                                          <p:spTgt spid="822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0" presetClass="path" presetSubtype="0" accel="50000" decel="50000" fill="hold" nodeType="clickEffect">
                                  <p:stCondLst>
                                    <p:cond delay="0"/>
                                  </p:stCondLst>
                                  <p:childTnLst>
                                    <p:animMotion origin="layout" path="M 0.06007 0.0044 C 0.10885 -0.01273 0.15781 -0.02963 0.1934 -0.08009 C 0.22899 -0.13055 0.25104 -0.21435 0.27326 -0.29791 " pathEditMode="relative" ptsTypes="aaA">
                                      <p:cBhvr>
                                        <p:cTn id="48" dur="2000" fill="hold"/>
                                        <p:tgtEl>
                                          <p:spTgt spid="8223"/>
                                        </p:tgtEl>
                                        <p:attrNameLst>
                                          <p:attrName>ppt_x</p:attrName>
                                          <p:attrName>ppt_y</p:attrName>
                                        </p:attrNameLst>
                                      </p:cBhvr>
                                    </p:animMotion>
                                  </p:childTnLst>
                                </p:cTn>
                              </p:par>
                            </p:childTnLst>
                          </p:cTn>
                        </p:par>
                        <p:par>
                          <p:cTn id="49" fill="hold" nodeType="afterGroup">
                            <p:stCondLst>
                              <p:cond delay="2000"/>
                            </p:stCondLst>
                            <p:childTnLst>
                              <p:par>
                                <p:cTn id="50" presetID="0" presetClass="path" presetSubtype="0" accel="50000" decel="50000" fill="hold" nodeType="afterEffect">
                                  <p:stCondLst>
                                    <p:cond delay="0"/>
                                  </p:stCondLst>
                                  <p:childTnLst>
                                    <p:animMotion origin="layout" path="M 0.27326 -0.29792 C 0.20625 -0.42616 0.13941 -0.5544 0.06493 -0.60463 C -0.00955 -0.65486 -0.09149 -0.62755 -0.17344 -0.6 " pathEditMode="relative" ptsTypes="aaA">
                                      <p:cBhvr>
                                        <p:cTn id="51" dur="2000" fill="hold"/>
                                        <p:tgtEl>
                                          <p:spTgt spid="8223"/>
                                        </p:tgtEl>
                                        <p:attrNameLst>
                                          <p:attrName>ppt_x</p:attrName>
                                          <p:attrName>ppt_y</p:attrName>
                                        </p:attrNameLst>
                                      </p:cBhvr>
                                    </p:animMotion>
                                  </p:childTnLst>
                                </p:cTn>
                              </p:par>
                              <p:par>
                                <p:cTn id="52" presetID="0" presetClass="path" presetSubtype="0" accel="50000" decel="50000" fill="hold" nodeType="withEffect">
                                  <p:stCondLst>
                                    <p:cond delay="0"/>
                                  </p:stCondLst>
                                  <p:childTnLst>
                                    <p:animMotion origin="layout" path="M -3.33333E-6 -2.22222E-6 C -0.10347 -0.1081 -0.20694 -0.21551 -0.29739 -0.25347 C -0.38767 -0.29097 -0.46493 -0.25949 -0.54166 -0.22778 " pathEditMode="relative" rAng="0" ptsTypes="aaA">
                                      <p:cBhvr>
                                        <p:cTn id="53" dur="2000" fill="hold"/>
                                        <p:tgtEl>
                                          <p:spTgt spid="8227"/>
                                        </p:tgtEl>
                                        <p:attrNameLst>
                                          <p:attrName>ppt_x</p:attrName>
                                          <p:attrName>ppt_y</p:attrName>
                                        </p:attrNameLst>
                                      </p:cBhvr>
                                      <p:rCtr x="-27083" y="-14560"/>
                                    </p:animMotion>
                                  </p:childTnLst>
                                </p:cTn>
                              </p:par>
                            </p:childTnLst>
                          </p:cTn>
                        </p:par>
                        <p:par>
                          <p:cTn id="54" fill="hold" nodeType="afterGroup">
                            <p:stCondLst>
                              <p:cond delay="4000"/>
                            </p:stCondLst>
                            <p:childTnLst>
                              <p:par>
                                <p:cTn id="55" presetID="0" presetClass="path" presetSubtype="0" accel="50000" decel="50000" fill="hold" nodeType="afterEffect">
                                  <p:stCondLst>
                                    <p:cond delay="0"/>
                                  </p:stCondLst>
                                  <p:childTnLst>
                                    <p:animMotion origin="layout" path="M -0.17344 -0.6 C -0.1033 -0.34166 -0.03316 -0.08333 -0.00504 0.02014 " pathEditMode="relative" ptsTypes="aA">
                                      <p:cBhvr>
                                        <p:cTn id="56" dur="3000" fill="hold"/>
                                        <p:tgtEl>
                                          <p:spTgt spid="8223"/>
                                        </p:tgtEl>
                                        <p:attrNameLst>
                                          <p:attrName>ppt_x</p:attrName>
                                          <p:attrName>ppt_y</p:attrName>
                                        </p:attrNameLst>
                                      </p:cBhvr>
                                    </p:animMotion>
                                  </p:childTnLst>
                                </p:cTn>
                              </p:par>
                            </p:childTnLst>
                          </p:cTn>
                        </p:par>
                      </p:childTnLst>
                    </p:cTn>
                  </p:par>
                  <p:par>
                    <p:cTn id="57" fill="hold" nodeType="clickPar">
                      <p:stCondLst>
                        <p:cond delay="indefinite"/>
                      </p:stCondLst>
                      <p:childTnLst>
                        <p:par>
                          <p:cTn id="58" fill="hold" nodeType="withGroup">
                            <p:stCondLst>
                              <p:cond delay="0"/>
                            </p:stCondLst>
                            <p:childTnLst>
                              <p:par>
                                <p:cTn id="59" presetID="0" presetClass="path" presetSubtype="0" accel="50000" decel="50000" fill="hold" nodeType="clickEffect">
                                  <p:stCondLst>
                                    <p:cond delay="0"/>
                                  </p:stCondLst>
                                  <p:childTnLst>
                                    <p:animMotion origin="layout" path="M 0.04166 0.00209 L 0.275 -0.03125 " pathEditMode="relative" rAng="0" ptsTypes="AA">
                                      <p:cBhvr>
                                        <p:cTn id="60" dur="2000" fill="hold"/>
                                        <p:tgtEl>
                                          <p:spTgt spid="8223"/>
                                        </p:tgtEl>
                                        <p:attrNameLst>
                                          <p:attrName>ppt_x</p:attrName>
                                          <p:attrName>ppt_y</p:attrName>
                                        </p:attrNameLst>
                                      </p:cBhvr>
                                      <p:rCtr x="11667" y="-1667"/>
                                    </p:animMotion>
                                  </p:childTnLst>
                                </p:cTn>
                              </p:par>
                            </p:childTnLst>
                          </p:cTn>
                        </p:par>
                        <p:par>
                          <p:cTn id="61" fill="hold" nodeType="afterGroup">
                            <p:stCondLst>
                              <p:cond delay="2000"/>
                            </p:stCondLst>
                            <p:childTnLst>
                              <p:par>
                                <p:cTn id="62" presetID="0" presetClass="path" presetSubtype="0" accel="50000" decel="50000" fill="hold" nodeType="afterEffect">
                                  <p:stCondLst>
                                    <p:cond delay="0"/>
                                  </p:stCondLst>
                                  <p:childTnLst>
                                    <p:animMotion origin="layout" path="M 0.275 -0.03125 C 0.22812 -0.20648 0.18159 -0.38148 0.11215 -0.43981 C 0.04271 -0.49791 -0.04966 -0.44004 -0.14167 -0.38171 " pathEditMode="relative" rAng="0" ptsTypes="aaA">
                                      <p:cBhvr>
                                        <p:cTn id="63" dur="2000" fill="hold"/>
                                        <p:tgtEl>
                                          <p:spTgt spid="8223"/>
                                        </p:tgtEl>
                                        <p:attrNameLst>
                                          <p:attrName>ppt_x</p:attrName>
                                          <p:attrName>ppt_y</p:attrName>
                                        </p:attrNameLst>
                                      </p:cBhvr>
                                      <p:rCtr x="-20833" y="-23333"/>
                                    </p:animMotion>
                                  </p:childTnLst>
                                </p:cTn>
                              </p:par>
                              <p:par>
                                <p:cTn id="64" presetID="0" presetClass="path" presetSubtype="0" accel="50000" decel="50000" fill="hold" nodeType="withEffect">
                                  <p:stCondLst>
                                    <p:cond delay="0"/>
                                  </p:stCondLst>
                                  <p:childTnLst>
                                    <p:animMotion origin="layout" path="M -0.07083 -0.00903 C -0.13194 -0.13958 -0.19288 -0.26968 -0.27205 -0.30625 C -0.35122 -0.34236 -0.44861 -0.28519 -0.54583 -0.22778 " pathEditMode="relative" rAng="0" ptsTypes="aaA">
                                      <p:cBhvr>
                                        <p:cTn id="65" dur="2000" fill="hold"/>
                                        <p:tgtEl>
                                          <p:spTgt spid="8228"/>
                                        </p:tgtEl>
                                        <p:attrNameLst>
                                          <p:attrName>ppt_x</p:attrName>
                                          <p:attrName>ppt_y</p:attrName>
                                        </p:attrNameLst>
                                      </p:cBhvr>
                                      <p:rCtr x="-23750" y="-16667"/>
                                    </p:animMotion>
                                  </p:childTnLst>
                                </p:cTn>
                              </p:par>
                            </p:childTnLst>
                          </p:cTn>
                        </p:par>
                        <p:par>
                          <p:cTn id="66" fill="hold" nodeType="afterGroup">
                            <p:stCondLst>
                              <p:cond delay="4000"/>
                            </p:stCondLst>
                            <p:childTnLst>
                              <p:par>
                                <p:cTn id="67" presetID="0" presetClass="path" presetSubtype="0" accel="50000" decel="50000" fill="hold" nodeType="afterEffect">
                                  <p:stCondLst>
                                    <p:cond delay="0"/>
                                  </p:stCondLst>
                                  <p:childTnLst>
                                    <p:animMotion origin="layout" path="M -0.14167 -0.38171 L -0.01667 0.01829 " pathEditMode="relative" ptsTypes="AA">
                                      <p:cBhvr>
                                        <p:cTn id="68" dur="3000" fill="hold"/>
                                        <p:tgtEl>
                                          <p:spTgt spid="8223"/>
                                        </p:tgtEl>
                                        <p:attrNameLst>
                                          <p:attrName>ppt_x</p:attrName>
                                          <p:attrName>ppt_y</p:attrName>
                                        </p:attrNameLst>
                                      </p:cBhvr>
                                    </p:animMotion>
                                  </p:childTnLst>
                                </p:cTn>
                              </p:par>
                            </p:childTnLst>
                          </p:cTn>
                        </p:par>
                      </p:childTnLst>
                    </p:cTn>
                  </p:par>
                  <p:par>
                    <p:cTn id="69" fill="hold" nodeType="clickPar">
                      <p:stCondLst>
                        <p:cond delay="indefinite"/>
                      </p:stCondLst>
                      <p:childTnLst>
                        <p:par>
                          <p:cTn id="70" fill="hold" nodeType="withGroup">
                            <p:stCondLst>
                              <p:cond delay="0"/>
                            </p:stCondLst>
                            <p:childTnLst>
                              <p:par>
                                <p:cTn id="71" presetID="0" presetClass="path" presetSubtype="0" accel="50000" decel="50000" fill="hold" nodeType="clickEffect">
                                  <p:stCondLst>
                                    <p:cond delay="0"/>
                                  </p:stCondLst>
                                  <p:childTnLst>
                                    <p:animMotion origin="layout" path="M -1.94444E-6 -1.11111E-6 C 0.07327 -0.06991 0.1467 -0.13958 0.19479 -0.2368 C 0.24288 -0.33449 0.26545 -0.45972 0.28837 -0.58472 " pathEditMode="relative" rAng="0" ptsTypes="aaA">
                                      <p:cBhvr>
                                        <p:cTn id="72" dur="2000" fill="hold"/>
                                        <p:tgtEl>
                                          <p:spTgt spid="8223"/>
                                        </p:tgtEl>
                                        <p:attrNameLst>
                                          <p:attrName>ppt_x</p:attrName>
                                          <p:attrName>ppt_y</p:attrName>
                                        </p:attrNameLst>
                                      </p:cBhvr>
                                      <p:rCtr x="14410" y="-29236"/>
                                    </p:animMotion>
                                  </p:childTnLst>
                                </p:cTn>
                              </p:par>
                            </p:childTnLst>
                          </p:cTn>
                        </p:par>
                        <p:par>
                          <p:cTn id="73" fill="hold" nodeType="afterGroup">
                            <p:stCondLst>
                              <p:cond delay="2000"/>
                            </p:stCondLst>
                            <p:childTnLst>
                              <p:par>
                                <p:cTn id="74" presetID="0" presetClass="path" presetSubtype="0" accel="50000" decel="50000" fill="hold" nodeType="afterEffect">
                                  <p:stCondLst>
                                    <p:cond delay="0"/>
                                  </p:stCondLst>
                                  <p:childTnLst>
                                    <p:animMotion origin="layout" path="M 0.28836 -0.58472 C 0.16059 -0.58611 0.03298 -0.58727 -0.04271 -0.51389 C -0.11858 -0.44004 -0.14271 -0.2912 -0.16667 -0.14236 " pathEditMode="relative" rAng="0" ptsTypes="aaA">
                                      <p:cBhvr>
                                        <p:cTn id="75" dur="2000" fill="hold"/>
                                        <p:tgtEl>
                                          <p:spTgt spid="8223"/>
                                        </p:tgtEl>
                                        <p:attrNameLst>
                                          <p:attrName>ppt_x</p:attrName>
                                          <p:attrName>ppt_y</p:attrName>
                                        </p:attrNameLst>
                                      </p:cBhvr>
                                      <p:rCtr x="-22760" y="21991"/>
                                    </p:animMotion>
                                  </p:childTnLst>
                                </p:cTn>
                              </p:par>
                              <p:par>
                                <p:cTn id="76" presetID="0" presetClass="path" presetSubtype="0" accel="50000" decel="50000" fill="hold" nodeType="withEffect">
                                  <p:stCondLst>
                                    <p:cond delay="0"/>
                                  </p:stCondLst>
                                  <p:childTnLst>
                                    <p:animMotion origin="layout" path="M -3.33333E-6 2.59259E-6 C -0.11857 -0.0176 -0.23663 -0.03426 -0.32691 0.04537 C -0.41718 0.12546 -0.47968 0.30347 -0.54166 0.48217 " pathEditMode="relative" rAng="0" ptsTypes="aaA">
                                      <p:cBhvr>
                                        <p:cTn id="77" dur="2000" fill="hold"/>
                                        <p:tgtEl>
                                          <p:spTgt spid="8226"/>
                                        </p:tgtEl>
                                        <p:attrNameLst>
                                          <p:attrName>ppt_x</p:attrName>
                                          <p:attrName>ppt_y</p:attrName>
                                        </p:attrNameLst>
                                      </p:cBhvr>
                                      <p:rCtr x="-27083" y="22384"/>
                                    </p:animMotion>
                                  </p:childTnLst>
                                </p:cTn>
                              </p:par>
                            </p:childTnLst>
                          </p:cTn>
                        </p:par>
                        <p:par>
                          <p:cTn id="78" fill="hold" nodeType="afterGroup">
                            <p:stCondLst>
                              <p:cond delay="4000"/>
                            </p:stCondLst>
                            <p:childTnLst>
                              <p:par>
                                <p:cTn id="79" presetID="0" presetClass="path" presetSubtype="0" accel="50000" decel="50000" fill="hold" nodeType="afterEffect">
                                  <p:stCondLst>
                                    <p:cond delay="0"/>
                                  </p:stCondLst>
                                  <p:childTnLst>
                                    <p:animMotion origin="layout" path="M -0.16667 -0.14236 L -0.01667 0.0132 " pathEditMode="relative" rAng="0" ptsTypes="AA">
                                      <p:cBhvr>
                                        <p:cTn id="80" dur="2000" fill="hold"/>
                                        <p:tgtEl>
                                          <p:spTgt spid="8223"/>
                                        </p:tgtEl>
                                        <p:attrNameLst>
                                          <p:attrName>ppt_x</p:attrName>
                                          <p:attrName>ppt_y</p:attrName>
                                        </p:attrNameLst>
                                      </p:cBhvr>
                                      <p:rCtr x="7500" y="7778"/>
                                    </p:animMotion>
                                  </p:childTnLst>
                                </p:cTn>
                              </p:par>
                            </p:childTnLst>
                          </p:cTn>
                        </p:par>
                        <p:par>
                          <p:cTn id="81" fill="hold" nodeType="afterGroup">
                            <p:stCondLst>
                              <p:cond delay="6000"/>
                            </p:stCondLst>
                            <p:childTnLst>
                              <p:par>
                                <p:cTn id="82" presetID="12" presetClass="entr" presetSubtype="2" fill="hold" grpId="0" nodeType="afterEffect">
                                  <p:stCondLst>
                                    <p:cond delay="0"/>
                                  </p:stCondLst>
                                  <p:childTnLst>
                                    <p:set>
                                      <p:cBhvr>
                                        <p:cTn id="83" dur="1" fill="hold">
                                          <p:stCondLst>
                                            <p:cond delay="0"/>
                                          </p:stCondLst>
                                        </p:cTn>
                                        <p:tgtEl>
                                          <p:spTgt spid="8231"/>
                                        </p:tgtEl>
                                        <p:attrNameLst>
                                          <p:attrName>style.visibility</p:attrName>
                                        </p:attrNameLst>
                                      </p:cBhvr>
                                      <p:to>
                                        <p:strVal val="visible"/>
                                      </p:to>
                                    </p:set>
                                    <p:animEffect transition="in" filter="slide(fromRight)">
                                      <p:cBhvr>
                                        <p:cTn id="84" dur="500"/>
                                        <p:tgtEl>
                                          <p:spTgt spid="8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1" grpId="0"/>
      <p:bldP spid="82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tpag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6"/>
          <p:cNvSpPr txBox="1">
            <a:spLocks noChangeArrowheads="1"/>
          </p:cNvSpPr>
          <p:nvPr/>
        </p:nvSpPr>
        <p:spPr bwMode="auto">
          <a:xfrm>
            <a:off x="795482" y="152400"/>
            <a:ext cx="17843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800">
                <a:solidFill>
                  <a:srgbClr val="E20000"/>
                </a:solidFill>
                <a:latin typeface="Times New Roman" panose="02020603050405020304" pitchFamily="18" charset="0"/>
              </a:rPr>
              <a:t>Ngữ nghĩa</a:t>
            </a:r>
          </a:p>
        </p:txBody>
      </p:sp>
      <p:sp>
        <p:nvSpPr>
          <p:cNvPr id="7172" name="AutoShape 7"/>
          <p:cNvSpPr>
            <a:spLocks noChangeArrowheads="1"/>
          </p:cNvSpPr>
          <p:nvPr/>
        </p:nvSpPr>
        <p:spPr bwMode="auto">
          <a:xfrm>
            <a:off x="76200" y="0"/>
            <a:ext cx="762000" cy="762000"/>
          </a:xfrm>
          <a:prstGeom prst="star8">
            <a:avLst>
              <a:gd name="adj" fmla="val 38250"/>
            </a:avLst>
          </a:prstGeom>
          <a:gradFill rotWithShape="1">
            <a:gsLst>
              <a:gs pos="0">
                <a:srgbClr val="FFFFFF"/>
              </a:gs>
              <a:gs pos="100000">
                <a:srgbClr val="FF00F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25000"/>
              </a:spcBef>
              <a:buFontTx/>
              <a:buNone/>
            </a:pPr>
            <a:endParaRPr lang="en-US" altLang="en-US" sz="2100">
              <a:solidFill>
                <a:srgbClr val="FF0D0D"/>
              </a:solidFill>
              <a:latin typeface="Times New Roman" panose="02020603050405020304" pitchFamily="18" charset="0"/>
            </a:endParaRPr>
          </a:p>
        </p:txBody>
      </p:sp>
      <p:sp>
        <p:nvSpPr>
          <p:cNvPr id="7173" name="Text Box 8"/>
          <p:cNvSpPr txBox="1">
            <a:spLocks noChangeArrowheads="1"/>
          </p:cNvSpPr>
          <p:nvPr/>
        </p:nvSpPr>
        <p:spPr bwMode="auto">
          <a:xfrm>
            <a:off x="273050" y="112713"/>
            <a:ext cx="457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solidFill>
                  <a:srgbClr val="000000"/>
                </a:solidFill>
                <a:latin typeface="Times New Roman" panose="02020603050405020304" pitchFamily="18" charset="0"/>
              </a:rPr>
              <a:t>c</a:t>
            </a:r>
          </a:p>
        </p:txBody>
      </p:sp>
      <p:sp>
        <p:nvSpPr>
          <p:cNvPr id="9225" name="Text Box 9"/>
          <p:cNvSpPr txBox="1">
            <a:spLocks noChangeArrowheads="1"/>
          </p:cNvSpPr>
          <p:nvPr/>
        </p:nvSpPr>
        <p:spPr bwMode="auto">
          <a:xfrm>
            <a:off x="2481984" y="151157"/>
            <a:ext cx="66294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600">
                <a:latin typeface="Times New Roman" panose="02020603050405020304" pitchFamily="18" charset="0"/>
              </a:rPr>
              <a:t>xác định ý nghĩa thao tác cần thực hiện, ứng với tổ hợp kí tự dựa vào ngữ cảnh của nó.</a:t>
            </a:r>
          </a:p>
        </p:txBody>
      </p:sp>
      <p:sp>
        <p:nvSpPr>
          <p:cNvPr id="9226" name="Text Box 10"/>
          <p:cNvSpPr txBox="1">
            <a:spLocks noChangeArrowheads="1"/>
          </p:cNvSpPr>
          <p:nvPr/>
        </p:nvSpPr>
        <p:spPr bwMode="auto">
          <a:xfrm>
            <a:off x="76200" y="1295400"/>
            <a:ext cx="1447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FF"/>
                </a:solidFill>
                <a:latin typeface="Times New Roman" panose="02020603050405020304" pitchFamily="18" charset="0"/>
              </a:rPr>
              <a:t>Ví dụ:</a:t>
            </a:r>
          </a:p>
        </p:txBody>
      </p:sp>
      <p:sp>
        <p:nvSpPr>
          <p:cNvPr id="9227" name="Text Box 11"/>
          <p:cNvSpPr txBox="1">
            <a:spLocks noChangeArrowheads="1"/>
          </p:cNvSpPr>
          <p:nvPr/>
        </p:nvSpPr>
        <p:spPr bwMode="auto">
          <a:xfrm>
            <a:off x="381000" y="1828800"/>
            <a:ext cx="8610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i="1">
                <a:latin typeface="Times New Roman" panose="02020603050405020304" pitchFamily="18" charset="0"/>
              </a:rPr>
              <a:t>Xác định ý nghĩa của kí tự  </a:t>
            </a:r>
            <a:r>
              <a:rPr lang="en-US" altLang="en-US" sz="2800" i="1">
                <a:solidFill>
                  <a:srgbClr val="FF0D0D"/>
                </a:solidFill>
                <a:latin typeface="Times New Roman" panose="02020603050405020304" pitchFamily="18" charset="0"/>
              </a:rPr>
              <a:t>“+”</a:t>
            </a:r>
            <a:r>
              <a:rPr lang="en-US" altLang="en-US" sz="2800" i="1">
                <a:latin typeface="Times New Roman" panose="02020603050405020304" pitchFamily="18" charset="0"/>
              </a:rPr>
              <a:t> trong các biểu thức sau:</a:t>
            </a:r>
          </a:p>
        </p:txBody>
      </p:sp>
      <p:sp>
        <p:nvSpPr>
          <p:cNvPr id="9228" name="Text Box 12"/>
          <p:cNvSpPr txBox="1">
            <a:spLocks noChangeArrowheads="1"/>
          </p:cNvSpPr>
          <p:nvPr/>
        </p:nvSpPr>
        <p:spPr bwMode="auto">
          <a:xfrm>
            <a:off x="457200" y="3429000"/>
            <a:ext cx="3733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0">
                <a:latin typeface="Times New Roman" panose="02020603050405020304" pitchFamily="18" charset="0"/>
              </a:rPr>
              <a:t>Với A, B là các đại l</a:t>
            </a:r>
            <a:r>
              <a:rPr lang="vi-VN" altLang="en-US" sz="2400" b="0">
                <a:latin typeface="Times New Roman" panose="02020603050405020304" pitchFamily="18" charset="0"/>
              </a:rPr>
              <a:t>ư</a:t>
            </a:r>
            <a:r>
              <a:rPr lang="en-US" altLang="en-US" sz="2400" b="0">
                <a:latin typeface="Times New Roman" panose="02020603050405020304" pitchFamily="18" charset="0"/>
              </a:rPr>
              <a:t>ợng nhận giá trị </a:t>
            </a:r>
            <a:r>
              <a:rPr lang="en-US" altLang="en-US" sz="2400">
                <a:solidFill>
                  <a:srgbClr val="FF0000"/>
                </a:solidFill>
                <a:latin typeface="Times New Roman" panose="02020603050405020304" pitchFamily="18" charset="0"/>
              </a:rPr>
              <a:t>số nguyên</a:t>
            </a:r>
            <a:r>
              <a:rPr lang="en-US" altLang="en-US" sz="2400" b="0">
                <a:latin typeface="Times New Roman" panose="02020603050405020304" pitchFamily="18" charset="0"/>
              </a:rPr>
              <a:t>.</a:t>
            </a:r>
          </a:p>
        </p:txBody>
      </p:sp>
      <p:sp>
        <p:nvSpPr>
          <p:cNvPr id="9229" name="Text Box 13"/>
          <p:cNvSpPr txBox="1">
            <a:spLocks noChangeArrowheads="1"/>
          </p:cNvSpPr>
          <p:nvPr/>
        </p:nvSpPr>
        <p:spPr bwMode="auto">
          <a:xfrm>
            <a:off x="4876800" y="3429000"/>
            <a:ext cx="3581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0">
                <a:latin typeface="Times New Roman" panose="02020603050405020304" pitchFamily="18" charset="0"/>
              </a:rPr>
              <a:t>Với M, N là các đại l</a:t>
            </a:r>
            <a:r>
              <a:rPr lang="vi-VN" altLang="en-US" sz="2400" b="0">
                <a:latin typeface="Times New Roman" panose="02020603050405020304" pitchFamily="18" charset="0"/>
              </a:rPr>
              <a:t>ư</a:t>
            </a:r>
            <a:r>
              <a:rPr lang="en-US" altLang="en-US" sz="2400" b="0">
                <a:latin typeface="Times New Roman" panose="02020603050405020304" pitchFamily="18" charset="0"/>
              </a:rPr>
              <a:t>ợng nhận giá trị </a:t>
            </a:r>
            <a:r>
              <a:rPr lang="en-US" altLang="en-US" sz="2400">
                <a:solidFill>
                  <a:srgbClr val="FF0000"/>
                </a:solidFill>
                <a:latin typeface="Times New Roman" panose="02020603050405020304" pitchFamily="18" charset="0"/>
              </a:rPr>
              <a:t>số thực</a:t>
            </a:r>
            <a:r>
              <a:rPr lang="en-US" altLang="en-US" sz="2400" b="0">
                <a:latin typeface="Times New Roman" panose="02020603050405020304" pitchFamily="18" charset="0"/>
              </a:rPr>
              <a:t>.</a:t>
            </a:r>
          </a:p>
        </p:txBody>
      </p:sp>
      <p:grpSp>
        <p:nvGrpSpPr>
          <p:cNvPr id="9239" name="Group 23"/>
          <p:cNvGrpSpPr>
            <a:grpSpLocks/>
          </p:cNvGrpSpPr>
          <p:nvPr/>
        </p:nvGrpSpPr>
        <p:grpSpPr bwMode="auto">
          <a:xfrm>
            <a:off x="838200" y="2544762"/>
            <a:ext cx="6781800" cy="523876"/>
            <a:chOff x="528" y="1728"/>
            <a:chExt cx="4272" cy="330"/>
          </a:xfrm>
        </p:grpSpPr>
        <p:sp>
          <p:nvSpPr>
            <p:cNvPr id="7189" name="Text Box 14"/>
            <p:cNvSpPr txBox="1">
              <a:spLocks noChangeArrowheads="1"/>
            </p:cNvSpPr>
            <p:nvPr/>
          </p:nvSpPr>
          <p:spPr bwMode="auto">
            <a:xfrm>
              <a:off x="528" y="1728"/>
              <a:ext cx="1392" cy="33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a:solidFill>
                    <a:srgbClr val="0000FF"/>
                  </a:solidFill>
                  <a:latin typeface="Times New Roman" panose="02020603050405020304" pitchFamily="18" charset="0"/>
                </a:rPr>
                <a:t>A + B</a:t>
              </a:r>
            </a:p>
          </p:txBody>
        </p:sp>
        <p:sp>
          <p:nvSpPr>
            <p:cNvPr id="7190" name="Text Box 15"/>
            <p:cNvSpPr txBox="1">
              <a:spLocks noChangeArrowheads="1"/>
            </p:cNvSpPr>
            <p:nvPr/>
          </p:nvSpPr>
          <p:spPr bwMode="auto">
            <a:xfrm>
              <a:off x="3504" y="1728"/>
              <a:ext cx="1296" cy="33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a:solidFill>
                    <a:srgbClr val="0000FF"/>
                  </a:solidFill>
                  <a:latin typeface="Times New Roman" panose="02020603050405020304" pitchFamily="18" charset="0"/>
                </a:rPr>
                <a:t>M + N</a:t>
              </a:r>
            </a:p>
          </p:txBody>
        </p:sp>
      </p:grpSp>
      <p:sp>
        <p:nvSpPr>
          <p:cNvPr id="9232" name="Text Box 16"/>
          <p:cNvSpPr txBox="1">
            <a:spLocks noChangeArrowheads="1"/>
          </p:cNvSpPr>
          <p:nvPr/>
        </p:nvSpPr>
        <p:spPr bwMode="auto">
          <a:xfrm>
            <a:off x="457199" y="4267200"/>
            <a:ext cx="3429001"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631825"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0">
                <a:latin typeface="Times New Roman" panose="02020603050405020304" pitchFamily="18" charset="0"/>
                <a:sym typeface="Wingdings" panose="05000000000000000000" pitchFamily="2" charset="2"/>
              </a:rPr>
              <a:t>Kí tự </a:t>
            </a:r>
            <a:r>
              <a:rPr lang="en-US" altLang="en-US" sz="2400" b="0" smtClean="0">
                <a:latin typeface="Times New Roman" panose="02020603050405020304" pitchFamily="18" charset="0"/>
                <a:sym typeface="Wingdings" panose="05000000000000000000" pitchFamily="2" charset="2"/>
              </a:rPr>
              <a:t> “</a:t>
            </a:r>
            <a:r>
              <a:rPr lang="en-US" altLang="en-US" sz="2800" smtClean="0">
                <a:solidFill>
                  <a:srgbClr val="FF0000"/>
                </a:solidFill>
                <a:latin typeface="Times New Roman" panose="02020603050405020304" pitchFamily="18" charset="0"/>
                <a:sym typeface="Wingdings" panose="05000000000000000000" pitchFamily="2" charset="2"/>
              </a:rPr>
              <a:t>+</a:t>
            </a:r>
            <a:r>
              <a:rPr lang="en-US" altLang="en-US" sz="2400" b="0" smtClean="0">
                <a:latin typeface="Times New Roman" panose="02020603050405020304" pitchFamily="18" charset="0"/>
                <a:sym typeface="Wingdings" panose="05000000000000000000" pitchFamily="2" charset="2"/>
              </a:rPr>
              <a:t>” </a:t>
            </a:r>
            <a:r>
              <a:rPr lang="en-US" altLang="en-US" sz="2400" b="0" smtClean="0"/>
              <a:t> </a:t>
            </a:r>
            <a:r>
              <a:rPr lang="en-US" altLang="en-US" sz="2400" b="0">
                <a:latin typeface="Times New Roman" panose="02020603050405020304" pitchFamily="18" charset="0"/>
              </a:rPr>
              <a:t>là </a:t>
            </a:r>
            <a:r>
              <a:rPr lang="en-US" altLang="en-US" sz="2400">
                <a:solidFill>
                  <a:srgbClr val="BC0000"/>
                </a:solidFill>
                <a:latin typeface="Times New Roman" panose="02020603050405020304" pitchFamily="18" charset="0"/>
              </a:rPr>
              <a:t>phép cộng hai số nguyên.</a:t>
            </a:r>
          </a:p>
        </p:txBody>
      </p:sp>
      <p:sp>
        <p:nvSpPr>
          <p:cNvPr id="9233" name="Text Box 17"/>
          <p:cNvSpPr txBox="1">
            <a:spLocks noChangeArrowheads="1"/>
          </p:cNvSpPr>
          <p:nvPr/>
        </p:nvSpPr>
        <p:spPr bwMode="auto">
          <a:xfrm>
            <a:off x="4953000" y="4267200"/>
            <a:ext cx="33528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0">
                <a:latin typeface="Times New Roman" panose="02020603050405020304" pitchFamily="18" charset="0"/>
                <a:sym typeface="Wingdings" panose="05000000000000000000" pitchFamily="2" charset="2"/>
              </a:rPr>
              <a:t>Kí tự </a:t>
            </a:r>
            <a:r>
              <a:rPr lang="en-US" altLang="en-US" sz="2400" b="0" smtClean="0">
                <a:latin typeface="Times New Roman" panose="02020603050405020304" pitchFamily="18" charset="0"/>
                <a:sym typeface="Wingdings" panose="05000000000000000000" pitchFamily="2" charset="2"/>
              </a:rPr>
              <a:t> “</a:t>
            </a:r>
            <a:r>
              <a:rPr lang="en-US" altLang="en-US" sz="2800" smtClean="0">
                <a:solidFill>
                  <a:srgbClr val="FF0000"/>
                </a:solidFill>
                <a:latin typeface="Times New Roman" panose="02020603050405020304" pitchFamily="18" charset="0"/>
                <a:sym typeface="Wingdings" panose="05000000000000000000" pitchFamily="2" charset="2"/>
              </a:rPr>
              <a:t>+</a:t>
            </a:r>
            <a:r>
              <a:rPr lang="en-US" altLang="en-US" sz="2400" b="0" smtClean="0">
                <a:latin typeface="Times New Roman" panose="02020603050405020304" pitchFamily="18" charset="0"/>
                <a:sym typeface="Wingdings" panose="05000000000000000000" pitchFamily="2" charset="2"/>
              </a:rPr>
              <a:t>” </a:t>
            </a:r>
            <a:r>
              <a:rPr lang="en-US" altLang="en-US" sz="2400" b="0" smtClean="0"/>
              <a:t> </a:t>
            </a:r>
            <a:r>
              <a:rPr lang="en-US" altLang="en-US" sz="2400" b="0">
                <a:latin typeface="Times New Roman" panose="02020603050405020304" pitchFamily="18" charset="0"/>
              </a:rPr>
              <a:t>là </a:t>
            </a:r>
            <a:r>
              <a:rPr lang="en-US" altLang="en-US" sz="2400">
                <a:solidFill>
                  <a:srgbClr val="BC0000"/>
                </a:solidFill>
                <a:latin typeface="Times New Roman" panose="02020603050405020304" pitchFamily="18" charset="0"/>
              </a:rPr>
              <a:t>phép cộng hai số thực.</a:t>
            </a:r>
          </a:p>
        </p:txBody>
      </p:sp>
      <p:sp>
        <p:nvSpPr>
          <p:cNvPr id="9234" name="Line 18"/>
          <p:cNvSpPr>
            <a:spLocks noChangeShapeType="1"/>
          </p:cNvSpPr>
          <p:nvPr/>
        </p:nvSpPr>
        <p:spPr bwMode="auto">
          <a:xfrm>
            <a:off x="4267200" y="2583795"/>
            <a:ext cx="0" cy="252160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235" name="Group 19"/>
          <p:cNvGrpSpPr>
            <a:grpSpLocks/>
          </p:cNvGrpSpPr>
          <p:nvPr/>
        </p:nvGrpSpPr>
        <p:grpSpPr bwMode="auto">
          <a:xfrm>
            <a:off x="0" y="5410200"/>
            <a:ext cx="9144000" cy="1447800"/>
            <a:chOff x="0" y="3456"/>
            <a:chExt cx="5760" cy="864"/>
          </a:xfrm>
        </p:grpSpPr>
        <p:pic>
          <p:nvPicPr>
            <p:cNvPr id="7187" name="Picture 20" descr="tpag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 y="3600"/>
              <a:ext cx="499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 name="Picture 21" descr="Garfield-01-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456"/>
              <a:ext cx="706"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38" name="Text Box 22"/>
          <p:cNvSpPr txBox="1">
            <a:spLocks noChangeArrowheads="1"/>
          </p:cNvSpPr>
          <p:nvPr/>
        </p:nvSpPr>
        <p:spPr bwMode="auto">
          <a:xfrm>
            <a:off x="1295400" y="5870377"/>
            <a:ext cx="741449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400">
                <a:solidFill>
                  <a:srgbClr val="0000FF"/>
                </a:solidFill>
                <a:latin typeface="Times New Roman" panose="02020603050405020304" pitchFamily="18" charset="0"/>
              </a:rPr>
              <a:t>Ngữ nghĩa xác định tính chất và thuộc tính của các tổ hợp kí tự tạo thành các dòng lệnh trong ch</a:t>
            </a:r>
            <a:r>
              <a:rPr lang="vi-VN" altLang="en-US" sz="2400">
                <a:solidFill>
                  <a:srgbClr val="0000FF"/>
                </a:solidFill>
                <a:latin typeface="Times New Roman" panose="02020603050405020304" pitchFamily="18" charset="0"/>
              </a:rPr>
              <a:t>ươ</a:t>
            </a:r>
            <a:r>
              <a:rPr lang="en-US" altLang="en-US" sz="2400">
                <a:solidFill>
                  <a:srgbClr val="0000FF"/>
                </a:solidFill>
                <a:latin typeface="Times New Roman" panose="02020603050405020304" pitchFamily="18" charset="0"/>
              </a:rPr>
              <a:t>ng trình.</a:t>
            </a:r>
          </a:p>
        </p:txBody>
      </p:sp>
      <p:sp>
        <p:nvSpPr>
          <p:cNvPr id="9242" name="AutoShape 26"/>
          <p:cNvSpPr>
            <a:spLocks noChangeArrowheads="1"/>
          </p:cNvSpPr>
          <p:nvPr/>
        </p:nvSpPr>
        <p:spPr bwMode="auto">
          <a:xfrm>
            <a:off x="76200" y="3962400"/>
            <a:ext cx="304800" cy="685800"/>
          </a:xfrm>
          <a:prstGeom prst="curvedRightArrow">
            <a:avLst>
              <a:gd name="adj1" fmla="val 45000"/>
              <a:gd name="adj2" fmla="val 90000"/>
              <a:gd name="adj3" fmla="val 33333"/>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25000"/>
              </a:spcBef>
              <a:buFontTx/>
              <a:buNone/>
            </a:pPr>
            <a:endParaRPr lang="en-US" altLang="en-US" sz="2100">
              <a:solidFill>
                <a:srgbClr val="FF0D0D"/>
              </a:solidFill>
              <a:latin typeface="Times New Roman" panose="02020603050405020304" pitchFamily="18" charset="0"/>
            </a:endParaRPr>
          </a:p>
        </p:txBody>
      </p:sp>
      <p:sp>
        <p:nvSpPr>
          <p:cNvPr id="9244" name="AutoShape 28"/>
          <p:cNvSpPr>
            <a:spLocks noChangeArrowheads="1"/>
          </p:cNvSpPr>
          <p:nvPr/>
        </p:nvSpPr>
        <p:spPr bwMode="auto">
          <a:xfrm>
            <a:off x="4495800" y="3962400"/>
            <a:ext cx="304800" cy="685800"/>
          </a:xfrm>
          <a:prstGeom prst="curvedRightArrow">
            <a:avLst>
              <a:gd name="adj1" fmla="val 45000"/>
              <a:gd name="adj2" fmla="val 90000"/>
              <a:gd name="adj3" fmla="val 33333"/>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25000"/>
              </a:spcBef>
              <a:buFontTx/>
              <a:buNone/>
            </a:pPr>
            <a:endParaRPr lang="en-US" altLang="en-US" sz="2100">
              <a:solidFill>
                <a:srgbClr val="FF0D0D"/>
              </a:solidFill>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27000"/>
    </mc:Choice>
    <mc:Fallback>
      <p:transition spd="slow" advTm="27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225"/>
                                        </p:tgtEl>
                                        <p:attrNameLst>
                                          <p:attrName>style.visibility</p:attrName>
                                        </p:attrNameLst>
                                      </p:cBhvr>
                                      <p:to>
                                        <p:strVal val="visible"/>
                                      </p:to>
                                    </p:set>
                                    <p:anim calcmode="lin" valueType="num">
                                      <p:cBhvr additive="base">
                                        <p:cTn id="7" dur="500" fill="hold"/>
                                        <p:tgtEl>
                                          <p:spTgt spid="9225"/>
                                        </p:tgtEl>
                                        <p:attrNameLst>
                                          <p:attrName>ppt_x</p:attrName>
                                        </p:attrNameLst>
                                      </p:cBhvr>
                                      <p:tavLst>
                                        <p:tav tm="0">
                                          <p:val>
                                            <p:strVal val="#ppt_x"/>
                                          </p:val>
                                        </p:tav>
                                        <p:tav tm="100000">
                                          <p:val>
                                            <p:strVal val="#ppt_x"/>
                                          </p:val>
                                        </p:tav>
                                      </p:tavLst>
                                    </p:anim>
                                    <p:anim calcmode="lin" valueType="num">
                                      <p:cBhvr additive="base">
                                        <p:cTn id="8" dur="500" fill="hold"/>
                                        <p:tgtEl>
                                          <p:spTgt spid="922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9226"/>
                                        </p:tgtEl>
                                        <p:attrNameLst>
                                          <p:attrName>style.visibility</p:attrName>
                                        </p:attrNameLst>
                                      </p:cBhvr>
                                      <p:to>
                                        <p:strVal val="visible"/>
                                      </p:to>
                                    </p:set>
                                    <p:anim calcmode="lin" valueType="num">
                                      <p:cBhvr>
                                        <p:cTn id="13" dur="1000" fill="hold"/>
                                        <p:tgtEl>
                                          <p:spTgt spid="9226"/>
                                        </p:tgtEl>
                                        <p:attrNameLst>
                                          <p:attrName>ppt_w</p:attrName>
                                        </p:attrNameLst>
                                      </p:cBhvr>
                                      <p:tavLst>
                                        <p:tav tm="0">
                                          <p:val>
                                            <p:fltVal val="0"/>
                                          </p:val>
                                        </p:tav>
                                        <p:tav tm="100000">
                                          <p:val>
                                            <p:strVal val="#ppt_w"/>
                                          </p:val>
                                        </p:tav>
                                      </p:tavLst>
                                    </p:anim>
                                    <p:anim calcmode="lin" valueType="num">
                                      <p:cBhvr>
                                        <p:cTn id="14" dur="1000" fill="hold"/>
                                        <p:tgtEl>
                                          <p:spTgt spid="9226"/>
                                        </p:tgtEl>
                                        <p:attrNameLst>
                                          <p:attrName>ppt_h</p:attrName>
                                        </p:attrNameLst>
                                      </p:cBhvr>
                                      <p:tavLst>
                                        <p:tav tm="0">
                                          <p:val>
                                            <p:fltVal val="0"/>
                                          </p:val>
                                        </p:tav>
                                        <p:tav tm="100000">
                                          <p:val>
                                            <p:strVal val="#ppt_h"/>
                                          </p:val>
                                        </p:tav>
                                      </p:tavLst>
                                    </p:anim>
                                    <p:animEffect transition="in" filter="fade">
                                      <p:cBhvr>
                                        <p:cTn id="15" dur="1000"/>
                                        <p:tgtEl>
                                          <p:spTgt spid="9226"/>
                                        </p:tgtEl>
                                      </p:cBhvr>
                                    </p:animEffect>
                                  </p:childTnLst>
                                </p:cTn>
                              </p:par>
                            </p:childTnLst>
                          </p:cTn>
                        </p:par>
                        <p:par>
                          <p:cTn id="16" fill="hold" nodeType="afterGroup">
                            <p:stCondLst>
                              <p:cond delay="1000"/>
                            </p:stCondLst>
                            <p:childTnLst>
                              <p:par>
                                <p:cTn id="17" presetID="18" presetClass="entr" presetSubtype="3" fill="hold" grpId="0" nodeType="afterEffect">
                                  <p:stCondLst>
                                    <p:cond delay="0"/>
                                  </p:stCondLst>
                                  <p:childTnLst>
                                    <p:set>
                                      <p:cBhvr>
                                        <p:cTn id="18" dur="1" fill="hold">
                                          <p:stCondLst>
                                            <p:cond delay="0"/>
                                          </p:stCondLst>
                                        </p:cTn>
                                        <p:tgtEl>
                                          <p:spTgt spid="9227"/>
                                        </p:tgtEl>
                                        <p:attrNameLst>
                                          <p:attrName>style.visibility</p:attrName>
                                        </p:attrNameLst>
                                      </p:cBhvr>
                                      <p:to>
                                        <p:strVal val="visible"/>
                                      </p:to>
                                    </p:set>
                                    <p:animEffect transition="in" filter="strips(upRight)">
                                      <p:cBhvr>
                                        <p:cTn id="19" dur="1000"/>
                                        <p:tgtEl>
                                          <p:spTgt spid="922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9234"/>
                                        </p:tgtEl>
                                        <p:attrNameLst>
                                          <p:attrName>style.visibility</p:attrName>
                                        </p:attrNameLst>
                                      </p:cBhvr>
                                      <p:to>
                                        <p:strVal val="visible"/>
                                      </p:to>
                                    </p:set>
                                  </p:childTnLst>
                                </p:cTn>
                              </p:par>
                            </p:childTnLst>
                          </p:cTn>
                        </p:par>
                        <p:par>
                          <p:cTn id="24" fill="hold" nodeType="afterGroup">
                            <p:stCondLst>
                              <p:cond delay="0"/>
                            </p:stCondLst>
                            <p:childTnLst>
                              <p:par>
                                <p:cTn id="25" presetID="53" presetClass="entr" presetSubtype="0" fill="hold" nodeType="afterEffect">
                                  <p:stCondLst>
                                    <p:cond delay="0"/>
                                  </p:stCondLst>
                                  <p:childTnLst>
                                    <p:set>
                                      <p:cBhvr>
                                        <p:cTn id="26" dur="1" fill="hold">
                                          <p:stCondLst>
                                            <p:cond delay="0"/>
                                          </p:stCondLst>
                                        </p:cTn>
                                        <p:tgtEl>
                                          <p:spTgt spid="9239"/>
                                        </p:tgtEl>
                                        <p:attrNameLst>
                                          <p:attrName>style.visibility</p:attrName>
                                        </p:attrNameLst>
                                      </p:cBhvr>
                                      <p:to>
                                        <p:strVal val="visible"/>
                                      </p:to>
                                    </p:set>
                                    <p:anim calcmode="lin" valueType="num">
                                      <p:cBhvr>
                                        <p:cTn id="27" dur="1000" fill="hold"/>
                                        <p:tgtEl>
                                          <p:spTgt spid="9239"/>
                                        </p:tgtEl>
                                        <p:attrNameLst>
                                          <p:attrName>ppt_w</p:attrName>
                                        </p:attrNameLst>
                                      </p:cBhvr>
                                      <p:tavLst>
                                        <p:tav tm="0">
                                          <p:val>
                                            <p:fltVal val="0"/>
                                          </p:val>
                                        </p:tav>
                                        <p:tav tm="100000">
                                          <p:val>
                                            <p:strVal val="#ppt_w"/>
                                          </p:val>
                                        </p:tav>
                                      </p:tavLst>
                                    </p:anim>
                                    <p:anim calcmode="lin" valueType="num">
                                      <p:cBhvr>
                                        <p:cTn id="28" dur="1000" fill="hold"/>
                                        <p:tgtEl>
                                          <p:spTgt spid="9239"/>
                                        </p:tgtEl>
                                        <p:attrNameLst>
                                          <p:attrName>ppt_h</p:attrName>
                                        </p:attrNameLst>
                                      </p:cBhvr>
                                      <p:tavLst>
                                        <p:tav tm="0">
                                          <p:val>
                                            <p:fltVal val="0"/>
                                          </p:val>
                                        </p:tav>
                                        <p:tav tm="100000">
                                          <p:val>
                                            <p:strVal val="#ppt_h"/>
                                          </p:val>
                                        </p:tav>
                                      </p:tavLst>
                                    </p:anim>
                                    <p:animEffect transition="in" filter="fade">
                                      <p:cBhvr>
                                        <p:cTn id="29" dur="1000"/>
                                        <p:tgtEl>
                                          <p:spTgt spid="923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3" fill="hold" grpId="0" nodeType="clickEffect">
                                  <p:stCondLst>
                                    <p:cond delay="0"/>
                                  </p:stCondLst>
                                  <p:childTnLst>
                                    <p:set>
                                      <p:cBhvr>
                                        <p:cTn id="33" dur="1" fill="hold">
                                          <p:stCondLst>
                                            <p:cond delay="0"/>
                                          </p:stCondLst>
                                        </p:cTn>
                                        <p:tgtEl>
                                          <p:spTgt spid="9228"/>
                                        </p:tgtEl>
                                        <p:attrNameLst>
                                          <p:attrName>style.visibility</p:attrName>
                                        </p:attrNameLst>
                                      </p:cBhvr>
                                      <p:to>
                                        <p:strVal val="visible"/>
                                      </p:to>
                                    </p:set>
                                    <p:animEffect transition="in" filter="strips(upRight)">
                                      <p:cBhvr>
                                        <p:cTn id="34" dur="1000"/>
                                        <p:tgtEl>
                                          <p:spTgt spid="9228"/>
                                        </p:tgtEl>
                                      </p:cBhvr>
                                    </p:animEffect>
                                  </p:childTnLst>
                                </p:cTn>
                              </p:par>
                            </p:childTnLst>
                          </p:cTn>
                        </p:par>
                        <p:par>
                          <p:cTn id="35" fill="hold" nodeType="afterGroup">
                            <p:stCondLst>
                              <p:cond delay="1000"/>
                            </p:stCondLst>
                            <p:childTnLst>
                              <p:par>
                                <p:cTn id="36" presetID="18" presetClass="entr" presetSubtype="3" fill="hold" grpId="0" nodeType="afterEffect">
                                  <p:stCondLst>
                                    <p:cond delay="0"/>
                                  </p:stCondLst>
                                  <p:childTnLst>
                                    <p:set>
                                      <p:cBhvr>
                                        <p:cTn id="37" dur="1" fill="hold">
                                          <p:stCondLst>
                                            <p:cond delay="0"/>
                                          </p:stCondLst>
                                        </p:cTn>
                                        <p:tgtEl>
                                          <p:spTgt spid="9229"/>
                                        </p:tgtEl>
                                        <p:attrNameLst>
                                          <p:attrName>style.visibility</p:attrName>
                                        </p:attrNameLst>
                                      </p:cBhvr>
                                      <p:to>
                                        <p:strVal val="visible"/>
                                      </p:to>
                                    </p:set>
                                    <p:animEffect transition="in" filter="strips(upRight)">
                                      <p:cBhvr>
                                        <p:cTn id="38" dur="500"/>
                                        <p:tgtEl>
                                          <p:spTgt spid="922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ntr" presetSubtype="12" fill="hold" nodeType="clickEffect">
                                  <p:stCondLst>
                                    <p:cond delay="0"/>
                                  </p:stCondLst>
                                  <p:childTnLst>
                                    <p:set>
                                      <p:cBhvr>
                                        <p:cTn id="42" dur="1" fill="hold">
                                          <p:stCondLst>
                                            <p:cond delay="0"/>
                                          </p:stCondLst>
                                        </p:cTn>
                                        <p:tgtEl>
                                          <p:spTgt spid="9242"/>
                                        </p:tgtEl>
                                        <p:attrNameLst>
                                          <p:attrName>style.visibility</p:attrName>
                                        </p:attrNameLst>
                                      </p:cBhvr>
                                      <p:to>
                                        <p:strVal val="visible"/>
                                      </p:to>
                                    </p:set>
                                    <p:animEffect transition="in" filter="strips(downLeft)">
                                      <p:cBhvr>
                                        <p:cTn id="43" dur="1000"/>
                                        <p:tgtEl>
                                          <p:spTgt spid="9242"/>
                                        </p:tgtEl>
                                      </p:cBhvr>
                                    </p:animEffect>
                                  </p:childTnLst>
                                </p:cTn>
                              </p:par>
                            </p:childTnLst>
                          </p:cTn>
                        </p:par>
                        <p:par>
                          <p:cTn id="44" fill="hold" nodeType="afterGroup">
                            <p:stCondLst>
                              <p:cond delay="1000"/>
                            </p:stCondLst>
                            <p:childTnLst>
                              <p:par>
                                <p:cTn id="45" presetID="18" presetClass="entr" presetSubtype="3" fill="hold" grpId="0" nodeType="afterEffect">
                                  <p:stCondLst>
                                    <p:cond delay="0"/>
                                  </p:stCondLst>
                                  <p:childTnLst>
                                    <p:set>
                                      <p:cBhvr>
                                        <p:cTn id="46" dur="1" fill="hold">
                                          <p:stCondLst>
                                            <p:cond delay="0"/>
                                          </p:stCondLst>
                                        </p:cTn>
                                        <p:tgtEl>
                                          <p:spTgt spid="9232"/>
                                        </p:tgtEl>
                                        <p:attrNameLst>
                                          <p:attrName>style.visibility</p:attrName>
                                        </p:attrNameLst>
                                      </p:cBhvr>
                                      <p:to>
                                        <p:strVal val="visible"/>
                                      </p:to>
                                    </p:set>
                                    <p:animEffect transition="in" filter="strips(upRight)">
                                      <p:cBhvr>
                                        <p:cTn id="47" dur="500"/>
                                        <p:tgtEl>
                                          <p:spTgt spid="9232"/>
                                        </p:tgtEl>
                                      </p:cBhvr>
                                    </p:animEffect>
                                  </p:childTnLst>
                                </p:cTn>
                              </p:par>
                            </p:childTnLst>
                          </p:cTn>
                        </p:par>
                        <p:par>
                          <p:cTn id="48" fill="hold" nodeType="afterGroup">
                            <p:stCondLst>
                              <p:cond delay="1500"/>
                            </p:stCondLst>
                            <p:childTnLst>
                              <p:par>
                                <p:cTn id="49" presetID="18" presetClass="entr" presetSubtype="12" fill="hold" nodeType="afterEffect">
                                  <p:stCondLst>
                                    <p:cond delay="0"/>
                                  </p:stCondLst>
                                  <p:childTnLst>
                                    <p:set>
                                      <p:cBhvr>
                                        <p:cTn id="50" dur="1" fill="hold">
                                          <p:stCondLst>
                                            <p:cond delay="0"/>
                                          </p:stCondLst>
                                        </p:cTn>
                                        <p:tgtEl>
                                          <p:spTgt spid="9244"/>
                                        </p:tgtEl>
                                        <p:attrNameLst>
                                          <p:attrName>style.visibility</p:attrName>
                                        </p:attrNameLst>
                                      </p:cBhvr>
                                      <p:to>
                                        <p:strVal val="visible"/>
                                      </p:to>
                                    </p:set>
                                    <p:animEffect transition="in" filter="strips(downLeft)">
                                      <p:cBhvr>
                                        <p:cTn id="51" dur="1000"/>
                                        <p:tgtEl>
                                          <p:spTgt spid="9244"/>
                                        </p:tgtEl>
                                      </p:cBhvr>
                                    </p:animEffect>
                                  </p:childTnLst>
                                </p:cTn>
                              </p:par>
                            </p:childTnLst>
                          </p:cTn>
                        </p:par>
                        <p:par>
                          <p:cTn id="52" fill="hold" nodeType="afterGroup">
                            <p:stCondLst>
                              <p:cond delay="2500"/>
                            </p:stCondLst>
                            <p:childTnLst>
                              <p:par>
                                <p:cTn id="53" presetID="18" presetClass="entr" presetSubtype="3" fill="hold" grpId="0" nodeType="afterEffect">
                                  <p:stCondLst>
                                    <p:cond delay="0"/>
                                  </p:stCondLst>
                                  <p:childTnLst>
                                    <p:set>
                                      <p:cBhvr>
                                        <p:cTn id="54" dur="1" fill="hold">
                                          <p:stCondLst>
                                            <p:cond delay="0"/>
                                          </p:stCondLst>
                                        </p:cTn>
                                        <p:tgtEl>
                                          <p:spTgt spid="9233"/>
                                        </p:tgtEl>
                                        <p:attrNameLst>
                                          <p:attrName>style.visibility</p:attrName>
                                        </p:attrNameLst>
                                      </p:cBhvr>
                                      <p:to>
                                        <p:strVal val="visible"/>
                                      </p:to>
                                    </p:set>
                                    <p:animEffect transition="in" filter="strips(upRight)">
                                      <p:cBhvr>
                                        <p:cTn id="55" dur="500"/>
                                        <p:tgtEl>
                                          <p:spTgt spid="923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nodeType="clickEffect">
                                  <p:stCondLst>
                                    <p:cond delay="0"/>
                                  </p:stCondLst>
                                  <p:childTnLst>
                                    <p:set>
                                      <p:cBhvr>
                                        <p:cTn id="59" dur="1" fill="hold">
                                          <p:stCondLst>
                                            <p:cond delay="0"/>
                                          </p:stCondLst>
                                        </p:cTn>
                                        <p:tgtEl>
                                          <p:spTgt spid="9235"/>
                                        </p:tgtEl>
                                        <p:attrNameLst>
                                          <p:attrName>style.visibility</p:attrName>
                                        </p:attrNameLst>
                                      </p:cBhvr>
                                      <p:to>
                                        <p:strVal val="visible"/>
                                      </p:to>
                                    </p:set>
                                  </p:childTnLst>
                                </p:cTn>
                              </p:par>
                            </p:childTnLst>
                          </p:cTn>
                        </p:par>
                        <p:par>
                          <p:cTn id="60" fill="hold" nodeType="afterGroup">
                            <p:stCondLst>
                              <p:cond delay="0"/>
                            </p:stCondLst>
                            <p:childTnLst>
                              <p:par>
                                <p:cTn id="61" presetID="2" presetClass="entr" presetSubtype="4" fill="hold" grpId="0" nodeType="afterEffect">
                                  <p:stCondLst>
                                    <p:cond delay="0"/>
                                  </p:stCondLst>
                                  <p:childTnLst>
                                    <p:set>
                                      <p:cBhvr>
                                        <p:cTn id="62" dur="1" fill="hold">
                                          <p:stCondLst>
                                            <p:cond delay="0"/>
                                          </p:stCondLst>
                                        </p:cTn>
                                        <p:tgtEl>
                                          <p:spTgt spid="9238"/>
                                        </p:tgtEl>
                                        <p:attrNameLst>
                                          <p:attrName>style.visibility</p:attrName>
                                        </p:attrNameLst>
                                      </p:cBhvr>
                                      <p:to>
                                        <p:strVal val="visible"/>
                                      </p:to>
                                    </p:set>
                                    <p:anim calcmode="lin" valueType="num">
                                      <p:cBhvr additive="base">
                                        <p:cTn id="63" dur="500" fill="hold"/>
                                        <p:tgtEl>
                                          <p:spTgt spid="9238"/>
                                        </p:tgtEl>
                                        <p:attrNameLst>
                                          <p:attrName>ppt_x</p:attrName>
                                        </p:attrNameLst>
                                      </p:cBhvr>
                                      <p:tavLst>
                                        <p:tav tm="0">
                                          <p:val>
                                            <p:strVal val="#ppt_x"/>
                                          </p:val>
                                        </p:tav>
                                        <p:tav tm="100000">
                                          <p:val>
                                            <p:strVal val="#ppt_x"/>
                                          </p:val>
                                        </p:tav>
                                      </p:tavLst>
                                    </p:anim>
                                    <p:anim calcmode="lin" valueType="num">
                                      <p:cBhvr additive="base">
                                        <p:cTn id="64" dur="500" fill="hold"/>
                                        <p:tgtEl>
                                          <p:spTgt spid="92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p:bldP spid="9226" grpId="0"/>
      <p:bldP spid="9227" grpId="0"/>
      <p:bldP spid="9228" grpId="0"/>
      <p:bldP spid="9229" grpId="0"/>
      <p:bldP spid="9232" grpId="0"/>
      <p:bldP spid="9233" grpId="0"/>
      <p:bldP spid="92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tpag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6"/>
          <p:cNvSpPr txBox="1">
            <a:spLocks noChangeArrowheads="1"/>
          </p:cNvSpPr>
          <p:nvPr/>
        </p:nvSpPr>
        <p:spPr bwMode="auto">
          <a:xfrm>
            <a:off x="533400" y="762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800">
                <a:solidFill>
                  <a:srgbClr val="FF0D0D"/>
                </a:solidFill>
                <a:latin typeface="Times New Roman" panose="02020603050405020304" pitchFamily="18" charset="0"/>
              </a:rPr>
              <a:t>2. Một số khái niệm</a:t>
            </a:r>
          </a:p>
        </p:txBody>
      </p:sp>
      <p:sp>
        <p:nvSpPr>
          <p:cNvPr id="10247" name="Text Box 7"/>
          <p:cNvSpPr txBox="1">
            <a:spLocks noChangeArrowheads="1"/>
          </p:cNvSpPr>
          <p:nvPr/>
        </p:nvSpPr>
        <p:spPr bwMode="auto">
          <a:xfrm>
            <a:off x="834736" y="734080"/>
            <a:ext cx="990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800">
                <a:solidFill>
                  <a:srgbClr val="FF0D0D"/>
                </a:solidFill>
                <a:latin typeface="Times New Roman" panose="02020603050405020304" pitchFamily="18" charset="0"/>
              </a:rPr>
              <a:t>Tên</a:t>
            </a:r>
          </a:p>
        </p:txBody>
      </p:sp>
      <p:grpSp>
        <p:nvGrpSpPr>
          <p:cNvPr id="10326" name="Group 86"/>
          <p:cNvGrpSpPr>
            <a:grpSpLocks/>
          </p:cNvGrpSpPr>
          <p:nvPr/>
        </p:nvGrpSpPr>
        <p:grpSpPr bwMode="auto">
          <a:xfrm>
            <a:off x="0" y="762000"/>
            <a:ext cx="762000" cy="609600"/>
            <a:chOff x="0" y="480"/>
            <a:chExt cx="480" cy="384"/>
          </a:xfrm>
        </p:grpSpPr>
        <p:sp>
          <p:nvSpPr>
            <p:cNvPr id="8215" name="AutoShape 8"/>
            <p:cNvSpPr>
              <a:spLocks noChangeArrowheads="1"/>
            </p:cNvSpPr>
            <p:nvPr/>
          </p:nvSpPr>
          <p:spPr bwMode="auto">
            <a:xfrm>
              <a:off x="0" y="480"/>
              <a:ext cx="480" cy="384"/>
            </a:xfrm>
            <a:prstGeom prst="star8">
              <a:avLst>
                <a:gd name="adj" fmla="val 38250"/>
              </a:avLst>
            </a:prstGeom>
            <a:gradFill rotWithShape="1">
              <a:gsLst>
                <a:gs pos="0">
                  <a:srgbClr val="FFFFFF"/>
                </a:gs>
                <a:gs pos="100000">
                  <a:srgbClr val="FF00F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25000"/>
                </a:spcBef>
                <a:buFontTx/>
                <a:buNone/>
              </a:pPr>
              <a:endParaRPr lang="en-US" altLang="en-US" sz="2100">
                <a:solidFill>
                  <a:srgbClr val="FF0D0D"/>
                </a:solidFill>
                <a:latin typeface="Times New Roman" panose="02020603050405020304" pitchFamily="18" charset="0"/>
              </a:endParaRPr>
            </a:p>
          </p:txBody>
        </p:sp>
        <p:sp>
          <p:nvSpPr>
            <p:cNvPr id="8216" name="Text Box 9"/>
            <p:cNvSpPr txBox="1">
              <a:spLocks noChangeArrowheads="1"/>
            </p:cNvSpPr>
            <p:nvPr/>
          </p:nvSpPr>
          <p:spPr bwMode="auto">
            <a:xfrm>
              <a:off x="132" y="504"/>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solidFill>
                    <a:srgbClr val="000000"/>
                  </a:solidFill>
                  <a:latin typeface="Times New Roman" panose="02020603050405020304" pitchFamily="18" charset="0"/>
                </a:rPr>
                <a:t>a</a:t>
              </a:r>
            </a:p>
          </p:txBody>
        </p:sp>
      </p:grpSp>
      <p:sp>
        <p:nvSpPr>
          <p:cNvPr id="10250" name="Text Box 10"/>
          <p:cNvSpPr txBox="1">
            <a:spLocks noChangeArrowheads="1"/>
          </p:cNvSpPr>
          <p:nvPr/>
        </p:nvSpPr>
        <p:spPr bwMode="auto">
          <a:xfrm>
            <a:off x="838199" y="1212324"/>
            <a:ext cx="8158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Symbol" panose="05050102010706020507" pitchFamily="18" charset="2"/>
              <a:buChar char="·"/>
            </a:pPr>
            <a:r>
              <a:rPr lang="en-US" altLang="en-US" sz="2400">
                <a:latin typeface="Times New Roman" panose="02020603050405020304" pitchFamily="18" charset="0"/>
              </a:rPr>
              <a:t> Dùng để xác định các đối t</a:t>
            </a:r>
            <a:r>
              <a:rPr lang="vi-VN" altLang="en-US" sz="2400">
                <a:latin typeface="Times New Roman" panose="02020603050405020304" pitchFamily="18" charset="0"/>
              </a:rPr>
              <a:t>ư</a:t>
            </a:r>
            <a:r>
              <a:rPr lang="en-US" altLang="en-US" sz="2400">
                <a:latin typeface="Times New Roman" panose="02020603050405020304" pitchFamily="18" charset="0"/>
              </a:rPr>
              <a:t>ợng trong ch</a:t>
            </a:r>
            <a:r>
              <a:rPr lang="vi-VN" altLang="en-US" sz="2400">
                <a:latin typeface="Times New Roman" panose="02020603050405020304" pitchFamily="18" charset="0"/>
              </a:rPr>
              <a:t>ươ</a:t>
            </a:r>
            <a:r>
              <a:rPr lang="en-US" altLang="en-US" sz="2400">
                <a:latin typeface="Times New Roman" panose="02020603050405020304" pitchFamily="18" charset="0"/>
              </a:rPr>
              <a:t>ng trình.</a:t>
            </a:r>
          </a:p>
        </p:txBody>
      </p:sp>
      <p:sp>
        <p:nvSpPr>
          <p:cNvPr id="10251" name="Text Box 11"/>
          <p:cNvSpPr txBox="1">
            <a:spLocks noChangeArrowheads="1"/>
          </p:cNvSpPr>
          <p:nvPr/>
        </p:nvSpPr>
        <p:spPr bwMode="auto">
          <a:xfrm>
            <a:off x="838200" y="1676400"/>
            <a:ext cx="7924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 typeface="Symbol" panose="05050102010706020507" pitchFamily="18" charset="2"/>
              <a:buChar char="·"/>
            </a:pPr>
            <a:r>
              <a:rPr lang="en-US" altLang="en-US" sz="2400">
                <a:latin typeface="Times New Roman" panose="02020603050405020304" pitchFamily="18" charset="0"/>
              </a:rPr>
              <a:t>Tên đặt theo quy tắc đ</a:t>
            </a:r>
            <a:r>
              <a:rPr lang="vi-VN" altLang="en-US" sz="2400">
                <a:latin typeface="Times New Roman" panose="02020603050405020304" pitchFamily="18" charset="0"/>
              </a:rPr>
              <a:t>ư</a:t>
            </a:r>
            <a:r>
              <a:rPr lang="en-US" altLang="en-US" sz="2400">
                <a:latin typeface="Times New Roman" panose="02020603050405020304" pitchFamily="18" charset="0"/>
              </a:rPr>
              <a:t>ợc xác định của ngôn ngữ lập trình và từng ch</a:t>
            </a:r>
            <a:r>
              <a:rPr lang="vi-VN" altLang="en-US" sz="2400">
                <a:latin typeface="Times New Roman" panose="02020603050405020304" pitchFamily="18" charset="0"/>
              </a:rPr>
              <a:t>ươ</a:t>
            </a:r>
            <a:r>
              <a:rPr lang="en-US" altLang="en-US" sz="2400">
                <a:latin typeface="Times New Roman" panose="02020603050405020304" pitchFamily="18" charset="0"/>
              </a:rPr>
              <a:t>ng trình dịch cụ thể.</a:t>
            </a:r>
          </a:p>
        </p:txBody>
      </p:sp>
      <p:graphicFrame>
        <p:nvGraphicFramePr>
          <p:cNvPr id="10323" name="Group 83"/>
          <p:cNvGraphicFramePr>
            <a:graphicFrameLocks noGrp="1"/>
          </p:cNvGraphicFramePr>
          <p:nvPr>
            <p:extLst>
              <p:ext uri="{D42A27DB-BD31-4B8C-83A1-F6EECF244321}">
                <p14:modId xmlns:p14="http://schemas.microsoft.com/office/powerpoint/2010/main" val="1080838282"/>
              </p:ext>
            </p:extLst>
          </p:nvPr>
        </p:nvGraphicFramePr>
        <p:xfrm>
          <a:off x="533400" y="2542013"/>
          <a:ext cx="8382000" cy="3048001"/>
        </p:xfrm>
        <a:graphic>
          <a:graphicData uri="http://schemas.openxmlformats.org/drawingml/2006/table">
            <a:tbl>
              <a:tblPr/>
              <a:tblGrid>
                <a:gridCol w="5867400">
                  <a:extLst>
                    <a:ext uri="{9D8B030D-6E8A-4147-A177-3AD203B41FA5}">
                      <a16:colId xmlns:a16="http://schemas.microsoft.com/office/drawing/2014/main" val="2937957423"/>
                    </a:ext>
                  </a:extLst>
                </a:gridCol>
                <a:gridCol w="2514600">
                  <a:extLst>
                    <a:ext uri="{9D8B030D-6E8A-4147-A177-3AD203B41FA5}">
                      <a16:colId xmlns:a16="http://schemas.microsoft.com/office/drawing/2014/main" val="1835141282"/>
                    </a:ext>
                  </a:extLst>
                </a:gridCol>
              </a:tblGrid>
              <a:tr h="434034">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altLang="en-US" sz="2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Turbo Pascal</a:t>
                      </a:r>
                    </a:p>
                  </a:txBody>
                  <a:tcPr marT="45725" marB="4572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FFCC"/>
                        </a:gs>
                        <a:gs pos="50000">
                          <a:schemeClr val="bg1"/>
                        </a:gs>
                        <a:gs pos="100000">
                          <a:srgbClr val="FFFFCC"/>
                        </a:gs>
                      </a:gsLst>
                      <a:lin ang="5400000" scaled="1"/>
                    </a:gra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altLang="en-US" sz="2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C++</a:t>
                      </a:r>
                    </a:p>
                  </a:txBody>
                  <a:tcPr marT="45725" marB="4572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FFCC"/>
                        </a:gs>
                        <a:gs pos="50000">
                          <a:schemeClr val="bg1"/>
                        </a:gs>
                        <a:gs pos="100000">
                          <a:srgbClr val="FFFFCC"/>
                        </a:gs>
                      </a:gsLst>
                      <a:lin ang="5400000" scaled="1"/>
                    </a:gradFill>
                  </a:tcPr>
                </a:tc>
                <a:extLst>
                  <a:ext uri="{0D108BD9-81ED-4DB2-BD59-A6C34878D82A}">
                    <a16:rowId xmlns:a16="http://schemas.microsoft.com/office/drawing/2014/main" val="4030371431"/>
                  </a:ext>
                </a:extLst>
              </a:tr>
              <a:tr h="2529831">
                <a:tc>
                  <a:txBody>
                    <a:bodyPr/>
                    <a:lstStyle>
                      <a:lvl1pPr marL="171450" indent="-171450"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1450" marR="0" lvl="0" indent="-171450" algn="just" defTabSz="914400" rtl="0" eaLnBrk="1" fontAlgn="base" latinLnBrk="0" hangingPunct="1">
                        <a:lnSpc>
                          <a:spcPct val="100000"/>
                        </a:lnSpc>
                        <a:spcBef>
                          <a:spcPct val="20000"/>
                        </a:spcBef>
                        <a:spcAft>
                          <a:spcPct val="0"/>
                        </a:spcAft>
                        <a:buClrTx/>
                        <a:buSzTx/>
                        <a:buFont typeface=".VnBook-Antiqua" pitchFamily="34" charset="0"/>
                        <a:buChar char="-"/>
                        <a:tabLst/>
                      </a:pPr>
                      <a:r>
                        <a:rPr kumimoji="0" lang="en-US" altLang="en-US"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Tên là một dãy liên tiếp các kí tự gồm: chữ cái, chữ số, dấu gạch d</a:t>
                      </a:r>
                      <a:r>
                        <a:rPr kumimoji="0" lang="vi-VN" altLang="en-US"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ướ</a:t>
                      </a:r>
                      <a:r>
                        <a:rPr kumimoji="0" lang="en-US" altLang="en-US"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a:t>
                      </a:r>
                    </a:p>
                    <a:p>
                      <a:pPr marL="171450" marR="0" lvl="0" indent="-171450" algn="just" defTabSz="914400" rtl="0" eaLnBrk="1" fontAlgn="base" latinLnBrk="0" hangingPunct="1">
                        <a:lnSpc>
                          <a:spcPct val="100000"/>
                        </a:lnSpc>
                        <a:spcBef>
                          <a:spcPct val="20000"/>
                        </a:spcBef>
                        <a:spcAft>
                          <a:spcPct val="0"/>
                        </a:spcAft>
                        <a:buClrTx/>
                        <a:buSzTx/>
                        <a:buFont typeface=".VnBook-Antiqua" pitchFamily="34" charset="0"/>
                        <a:buChar char="-"/>
                        <a:tabLst/>
                      </a:pPr>
                      <a:r>
                        <a:rPr kumimoji="0" lang="en-US" altLang="en-US"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Độ dài tên </a:t>
                      </a:r>
                      <a:r>
                        <a:rPr kumimoji="0" lang="en-US" altLang="en-US"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 127 kí tự.</a:t>
                      </a:r>
                    </a:p>
                    <a:p>
                      <a:pPr marL="171450" marR="0" lvl="0" indent="-171450" algn="just" defTabSz="914400" rtl="0" eaLnBrk="1" fontAlgn="base" latinLnBrk="0" hangingPunct="1">
                        <a:lnSpc>
                          <a:spcPct val="100000"/>
                        </a:lnSpc>
                        <a:spcBef>
                          <a:spcPct val="20000"/>
                        </a:spcBef>
                        <a:spcAft>
                          <a:spcPct val="0"/>
                        </a:spcAft>
                        <a:buClrTx/>
                        <a:buSzTx/>
                        <a:buFont typeface=".VnBook-Antiqua" pitchFamily="34" charset="0"/>
                        <a:buChar char="-"/>
                        <a:tabLst/>
                      </a:pPr>
                      <a:r>
                        <a:rPr kumimoji="0" lang="en-US" altLang="en-US"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Bắt đầu bằng chữ cái </a:t>
                      </a:r>
                      <a:r>
                        <a:rPr kumimoji="0" lang="en-US" altLang="en-US" sz="24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sym typeface="Symbol" panose="05050102010706020507" pitchFamily="18" charset="2"/>
                        </a:rPr>
                        <a:t>hoặc</a:t>
                      </a:r>
                      <a:r>
                        <a:rPr kumimoji="0" lang="en-US" altLang="en-US"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 dấu gạch d</a:t>
                      </a:r>
                      <a:r>
                        <a:rPr kumimoji="0" lang="vi-VN" altLang="en-US"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ướ</a:t>
                      </a:r>
                      <a:r>
                        <a:rPr kumimoji="0" lang="en-US" altLang="en-US"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i.</a:t>
                      </a:r>
                    </a:p>
                    <a:p>
                      <a:pPr marL="171450" marR="0" lvl="0" indent="-171450" algn="just" defTabSz="914400" rtl="0" eaLnBrk="1" fontAlgn="base" latinLnBrk="0" hangingPunct="1">
                        <a:lnSpc>
                          <a:spcPct val="100000"/>
                        </a:lnSpc>
                        <a:spcBef>
                          <a:spcPct val="20000"/>
                        </a:spcBef>
                        <a:spcAft>
                          <a:spcPct val="0"/>
                        </a:spcAft>
                        <a:buClrTx/>
                        <a:buSzTx/>
                        <a:buFont typeface=".VnBook-Antiqua" pitchFamily="34" charset="0"/>
                        <a:buChar char="-"/>
                        <a:tabLst/>
                      </a:pPr>
                      <a:r>
                        <a:rPr kumimoji="0" lang="en-US" altLang="en-US"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Không phân biệt chữ hoa và th</a:t>
                      </a:r>
                      <a:r>
                        <a:rPr kumimoji="0" lang="vi-VN" altLang="en-US"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ườ</a:t>
                      </a:r>
                      <a:r>
                        <a:rPr kumimoji="0" lang="en-US" altLang="en-US"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ng.</a:t>
                      </a:r>
                      <a:endParaRPr kumimoji="0" lang="en-US" altLang="en-US"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VnBook-Antiqua" pitchFamily="34" charset="0"/>
                        <a:buNone/>
                        <a:tabLst/>
                      </a:pPr>
                      <a:endParaRPr kumimoji="0" lang="en-US" altLang="en-US"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 typeface=".VnBook-Antiqua" pitchFamily="34" charset="0"/>
                        <a:buNone/>
                        <a:tabLst/>
                      </a:pPr>
                      <a:endParaRPr kumimoji="0" lang="en-US" altLang="en-US"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 typeface=".VnBook-Antiqua" pitchFamily="34" charset="0"/>
                        <a:buNone/>
                        <a:tabLst/>
                      </a:pPr>
                      <a:r>
                        <a:rPr kumimoji="0" lang="en-US" altLang="en-US"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Độ dài tên tùy ý.</a:t>
                      </a:r>
                    </a:p>
                    <a:p>
                      <a:pPr marL="0" marR="0" lvl="0" indent="0" algn="l" defTabSz="914400" rtl="0" eaLnBrk="1" fontAlgn="base" latinLnBrk="0" hangingPunct="1">
                        <a:lnSpc>
                          <a:spcPct val="100000"/>
                        </a:lnSpc>
                        <a:spcBef>
                          <a:spcPct val="20000"/>
                        </a:spcBef>
                        <a:spcAft>
                          <a:spcPct val="0"/>
                        </a:spcAft>
                        <a:buClrTx/>
                        <a:buSzTx/>
                        <a:buFont typeface=".VnBook-Antiqua" pitchFamily="34" charset="0"/>
                        <a:buNone/>
                        <a:tabLst/>
                      </a:pPr>
                      <a:endParaRPr kumimoji="0" lang="en-US" altLang="en-US"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 typeface=".VnBook-Antiqua" pitchFamily="34" charset="0"/>
                        <a:buNone/>
                        <a:tabLst/>
                      </a:pPr>
                      <a:r>
                        <a:rPr kumimoji="0" lang="en-US" altLang="en-US"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Có phân biệt chữ hoa và th</a:t>
                      </a:r>
                      <a:r>
                        <a:rPr kumimoji="0" lang="vi-VN" altLang="en-US"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ườ</a:t>
                      </a:r>
                      <a:r>
                        <a:rPr kumimoji="0" lang="en-US" altLang="en-US"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ng.</a:t>
                      </a:r>
                    </a:p>
                  </a:txBody>
                  <a:tcPr marT="45725" marB="4572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86879994"/>
                  </a:ext>
                </a:extLst>
              </a:tr>
            </a:tbl>
          </a:graphicData>
        </a:graphic>
      </p:graphicFrame>
      <p:sp>
        <p:nvSpPr>
          <p:cNvPr id="10303" name="Text Box 63"/>
          <p:cNvSpPr txBox="1">
            <a:spLocks noChangeArrowheads="1"/>
          </p:cNvSpPr>
          <p:nvPr/>
        </p:nvSpPr>
        <p:spPr bwMode="auto">
          <a:xfrm>
            <a:off x="209550" y="5635282"/>
            <a:ext cx="2514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i="1">
                <a:solidFill>
                  <a:srgbClr val="0000FF"/>
                </a:solidFill>
                <a:latin typeface="Times New Roman" panose="02020603050405020304" pitchFamily="18" charset="0"/>
              </a:rPr>
              <a:t>Ví dụ:</a:t>
            </a:r>
            <a:r>
              <a:rPr lang="en-US" altLang="en-US" sz="2800">
                <a:solidFill>
                  <a:srgbClr val="0000FF"/>
                </a:solidFill>
                <a:latin typeface="Times New Roman" panose="02020603050405020304" pitchFamily="18" charset="0"/>
              </a:rPr>
              <a:t> </a:t>
            </a:r>
          </a:p>
        </p:txBody>
      </p:sp>
      <p:grpSp>
        <p:nvGrpSpPr>
          <p:cNvPr id="10318" name="Group 78"/>
          <p:cNvGrpSpPr>
            <a:grpSpLocks/>
          </p:cNvGrpSpPr>
          <p:nvPr/>
        </p:nvGrpSpPr>
        <p:grpSpPr bwMode="auto">
          <a:xfrm>
            <a:off x="678656" y="6196602"/>
            <a:ext cx="8465344" cy="609600"/>
            <a:chOff x="672" y="3936"/>
            <a:chExt cx="5088" cy="384"/>
          </a:xfrm>
        </p:grpSpPr>
        <p:pic>
          <p:nvPicPr>
            <p:cNvPr id="8213" name="Picture 65" descr="tpag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3936"/>
              <a:ext cx="508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4" name="Text Box 64"/>
            <p:cNvSpPr txBox="1">
              <a:spLocks noChangeArrowheads="1"/>
            </p:cNvSpPr>
            <p:nvPr/>
          </p:nvSpPr>
          <p:spPr bwMode="auto">
            <a:xfrm>
              <a:off x="768" y="3984"/>
              <a:ext cx="4903" cy="330"/>
            </a:xfrm>
            <a:prstGeom prst="rect">
              <a:avLst/>
            </a:prstGeom>
            <a:noFill/>
            <a:ln>
              <a:noFill/>
            </a:ln>
            <a:effectLst/>
            <a:extLst>
              <a:ext uri="{909E8E84-426E-40DD-AFC4-6F175D3DCCD1}">
                <a14:hiddenFill xmlns:a14="http://schemas.microsoft.com/office/drawing/2010/main">
                  <a:gradFill rotWithShape="1">
                    <a:gsLst>
                      <a:gs pos="0">
                        <a:srgbClr val="95ADF9"/>
                      </a:gs>
                      <a:gs pos="50000">
                        <a:schemeClr val="bg1"/>
                      </a:gs>
                      <a:gs pos="100000">
                        <a:srgbClr val="95ADF9"/>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a:solidFill>
                    <a:srgbClr val="FF00FF"/>
                  </a:solidFill>
                  <a:latin typeface="Times New Roman" panose="02020603050405020304" pitchFamily="18" charset="0"/>
                </a:rPr>
                <a:t> </a:t>
              </a:r>
              <a:r>
                <a:rPr lang="en-US" altLang="en-US" sz="2800">
                  <a:latin typeface="Times New Roman" panose="02020603050405020304" pitchFamily="18" charset="0"/>
                </a:rPr>
                <a:t>Baitap       S       X1       SO_LUONG       </a:t>
              </a:r>
              <a:r>
                <a:rPr lang="en-US" altLang="en-US" sz="2800" smtClean="0">
                  <a:latin typeface="Times New Roman" panose="02020603050405020304" pitchFamily="18" charset="0"/>
                </a:rPr>
                <a:t>_</a:t>
              </a:r>
              <a:r>
                <a:rPr lang="en-US" altLang="en-US" sz="2800">
                  <a:latin typeface="Times New Roman" panose="02020603050405020304" pitchFamily="18" charset="0"/>
                </a:rPr>
                <a:t>R2      PI</a:t>
              </a:r>
            </a:p>
          </p:txBody>
        </p:sp>
      </p:grpSp>
    </p:spTree>
  </p:cSld>
  <p:clrMapOvr>
    <a:masterClrMapping/>
  </p:clrMapOvr>
  <mc:AlternateContent xmlns:mc="http://schemas.openxmlformats.org/markup-compatibility/2006">
    <mc:Choice xmlns:p14="http://schemas.microsoft.com/office/powerpoint/2010/main" Requires="p14">
      <p:transition spd="slow" p14:dur="2000" advTm="30000"/>
    </mc:Choice>
    <mc:Fallback>
      <p:transition spd="slow" advTm="3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0326"/>
                                        </p:tgtEl>
                                        <p:attrNameLst>
                                          <p:attrName>style.visibility</p:attrName>
                                        </p:attrNameLst>
                                      </p:cBhvr>
                                      <p:to>
                                        <p:strVal val="visible"/>
                                      </p:to>
                                    </p:set>
                                    <p:anim calcmode="lin" valueType="num">
                                      <p:cBhvr>
                                        <p:cTn id="7" dur="500" fill="hold"/>
                                        <p:tgtEl>
                                          <p:spTgt spid="10326"/>
                                        </p:tgtEl>
                                        <p:attrNameLst>
                                          <p:attrName>ppt_w</p:attrName>
                                        </p:attrNameLst>
                                      </p:cBhvr>
                                      <p:tavLst>
                                        <p:tav tm="0">
                                          <p:val>
                                            <p:fltVal val="0"/>
                                          </p:val>
                                        </p:tav>
                                        <p:tav tm="100000">
                                          <p:val>
                                            <p:strVal val="#ppt_w"/>
                                          </p:val>
                                        </p:tav>
                                      </p:tavLst>
                                    </p:anim>
                                    <p:anim calcmode="lin" valueType="num">
                                      <p:cBhvr>
                                        <p:cTn id="8" dur="500" fill="hold"/>
                                        <p:tgtEl>
                                          <p:spTgt spid="10326"/>
                                        </p:tgtEl>
                                        <p:attrNameLst>
                                          <p:attrName>ppt_h</p:attrName>
                                        </p:attrNameLst>
                                      </p:cBhvr>
                                      <p:tavLst>
                                        <p:tav tm="0">
                                          <p:val>
                                            <p:fltVal val="0"/>
                                          </p:val>
                                        </p:tav>
                                        <p:tav tm="100000">
                                          <p:val>
                                            <p:strVal val="#ppt_h"/>
                                          </p:val>
                                        </p:tav>
                                      </p:tavLst>
                                    </p:anim>
                                  </p:childTnLst>
                                </p:cTn>
                              </p:par>
                              <p:par>
                                <p:cTn id="9" presetID="53" presetClass="entr" presetSubtype="0" fill="hold" grpId="0" nodeType="withEffect">
                                  <p:stCondLst>
                                    <p:cond delay="0"/>
                                  </p:stCondLst>
                                  <p:childTnLst>
                                    <p:set>
                                      <p:cBhvr>
                                        <p:cTn id="10" dur="1" fill="hold">
                                          <p:stCondLst>
                                            <p:cond delay="0"/>
                                          </p:stCondLst>
                                        </p:cTn>
                                        <p:tgtEl>
                                          <p:spTgt spid="10247"/>
                                        </p:tgtEl>
                                        <p:attrNameLst>
                                          <p:attrName>style.visibility</p:attrName>
                                        </p:attrNameLst>
                                      </p:cBhvr>
                                      <p:to>
                                        <p:strVal val="visible"/>
                                      </p:to>
                                    </p:set>
                                    <p:anim calcmode="lin" valueType="num">
                                      <p:cBhvr>
                                        <p:cTn id="11" dur="500" fill="hold"/>
                                        <p:tgtEl>
                                          <p:spTgt spid="10247"/>
                                        </p:tgtEl>
                                        <p:attrNameLst>
                                          <p:attrName>ppt_w</p:attrName>
                                        </p:attrNameLst>
                                      </p:cBhvr>
                                      <p:tavLst>
                                        <p:tav tm="0">
                                          <p:val>
                                            <p:fltVal val="0"/>
                                          </p:val>
                                        </p:tav>
                                        <p:tav tm="100000">
                                          <p:val>
                                            <p:strVal val="#ppt_w"/>
                                          </p:val>
                                        </p:tav>
                                      </p:tavLst>
                                    </p:anim>
                                    <p:anim calcmode="lin" valueType="num">
                                      <p:cBhvr>
                                        <p:cTn id="12" dur="500" fill="hold"/>
                                        <p:tgtEl>
                                          <p:spTgt spid="10247"/>
                                        </p:tgtEl>
                                        <p:attrNameLst>
                                          <p:attrName>ppt_h</p:attrName>
                                        </p:attrNameLst>
                                      </p:cBhvr>
                                      <p:tavLst>
                                        <p:tav tm="0">
                                          <p:val>
                                            <p:fltVal val="0"/>
                                          </p:val>
                                        </p:tav>
                                        <p:tav tm="100000">
                                          <p:val>
                                            <p:strVal val="#ppt_h"/>
                                          </p:val>
                                        </p:tav>
                                      </p:tavLst>
                                    </p:anim>
                                    <p:animEffect transition="in" filter="fade">
                                      <p:cBhvr>
                                        <p:cTn id="13" dur="500"/>
                                        <p:tgtEl>
                                          <p:spTgt spid="1024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10250"/>
                                        </p:tgtEl>
                                        <p:attrNameLst>
                                          <p:attrName>style.visibility</p:attrName>
                                        </p:attrNameLst>
                                      </p:cBhvr>
                                      <p:to>
                                        <p:strVal val="visible"/>
                                      </p:to>
                                    </p:set>
                                    <p:animEffect transition="in" filter="strips(downRight)">
                                      <p:cBhvr>
                                        <p:cTn id="18" dur="500"/>
                                        <p:tgtEl>
                                          <p:spTgt spid="1025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10251"/>
                                        </p:tgtEl>
                                        <p:attrNameLst>
                                          <p:attrName>style.visibility</p:attrName>
                                        </p:attrNameLst>
                                      </p:cBhvr>
                                      <p:to>
                                        <p:strVal val="visible"/>
                                      </p:to>
                                    </p:set>
                                    <p:animEffect transition="in" filter="strips(downRight)">
                                      <p:cBhvr>
                                        <p:cTn id="23" dur="500"/>
                                        <p:tgtEl>
                                          <p:spTgt spid="10251"/>
                                        </p:tgtEl>
                                      </p:cBhvr>
                                    </p:animEffect>
                                  </p:childTnLst>
                                </p:cTn>
                              </p:par>
                            </p:childTnLst>
                          </p:cTn>
                        </p:par>
                        <p:par>
                          <p:cTn id="24" fill="hold" nodeType="afterGroup">
                            <p:stCondLst>
                              <p:cond delay="500"/>
                            </p:stCondLst>
                            <p:childTnLst>
                              <p:par>
                                <p:cTn id="25" presetID="1" presetClass="entr" presetSubtype="0" fill="hold" nodeType="afterEffect">
                                  <p:stCondLst>
                                    <p:cond delay="0"/>
                                  </p:stCondLst>
                                  <p:childTnLst>
                                    <p:set>
                                      <p:cBhvr>
                                        <p:cTn id="26" dur="1" fill="hold">
                                          <p:stCondLst>
                                            <p:cond delay="499"/>
                                          </p:stCondLst>
                                        </p:cTn>
                                        <p:tgtEl>
                                          <p:spTgt spid="1032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3" fill="hold" grpId="0" nodeType="clickEffect">
                                  <p:stCondLst>
                                    <p:cond delay="0"/>
                                  </p:stCondLst>
                                  <p:childTnLst>
                                    <p:set>
                                      <p:cBhvr>
                                        <p:cTn id="30" dur="1" fill="hold">
                                          <p:stCondLst>
                                            <p:cond delay="0"/>
                                          </p:stCondLst>
                                        </p:cTn>
                                        <p:tgtEl>
                                          <p:spTgt spid="10303"/>
                                        </p:tgtEl>
                                        <p:attrNameLst>
                                          <p:attrName>style.visibility</p:attrName>
                                        </p:attrNameLst>
                                      </p:cBhvr>
                                      <p:to>
                                        <p:strVal val="visible"/>
                                      </p:to>
                                    </p:set>
                                    <p:animEffect transition="in" filter="strips(upRight)">
                                      <p:cBhvr>
                                        <p:cTn id="31" dur="500"/>
                                        <p:tgtEl>
                                          <p:spTgt spid="10303"/>
                                        </p:tgtEl>
                                      </p:cBhvr>
                                    </p:animEffect>
                                  </p:childTnLst>
                                </p:cTn>
                              </p:par>
                            </p:childTnLst>
                          </p:cTn>
                        </p:par>
                        <p:par>
                          <p:cTn id="32" fill="hold" nodeType="afterGroup">
                            <p:stCondLst>
                              <p:cond delay="500"/>
                            </p:stCondLst>
                            <p:childTnLst>
                              <p:par>
                                <p:cTn id="33" presetID="18" presetClass="entr" presetSubtype="3" fill="hold" nodeType="afterEffect">
                                  <p:stCondLst>
                                    <p:cond delay="0"/>
                                  </p:stCondLst>
                                  <p:childTnLst>
                                    <p:set>
                                      <p:cBhvr>
                                        <p:cTn id="34" dur="1" fill="hold">
                                          <p:stCondLst>
                                            <p:cond delay="0"/>
                                          </p:stCondLst>
                                        </p:cTn>
                                        <p:tgtEl>
                                          <p:spTgt spid="10318"/>
                                        </p:tgtEl>
                                        <p:attrNameLst>
                                          <p:attrName>style.visibility</p:attrName>
                                        </p:attrNameLst>
                                      </p:cBhvr>
                                      <p:to>
                                        <p:strVal val="visible"/>
                                      </p:to>
                                    </p:set>
                                    <p:animEffect transition="in" filter="strips(upRight)">
                                      <p:cBhvr>
                                        <p:cTn id="35" dur="500"/>
                                        <p:tgtEl>
                                          <p:spTgt spid="10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utoUpdateAnimBg="0"/>
      <p:bldP spid="10250" grpId="0" autoUpdateAnimBg="0"/>
      <p:bldP spid="10251" grpId="0" autoUpdateAnimBg="0"/>
      <p:bldP spid="1030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tpag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17"/>
          <p:cNvSpPr txBox="1">
            <a:spLocks noChangeArrowheads="1"/>
          </p:cNvSpPr>
          <p:nvPr/>
        </p:nvSpPr>
        <p:spPr bwMode="auto">
          <a:xfrm>
            <a:off x="533400" y="76200"/>
            <a:ext cx="8610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800" dirty="0" err="1">
                <a:solidFill>
                  <a:srgbClr val="0000FF"/>
                </a:solidFill>
                <a:latin typeface="Times New Roman" panose="02020603050405020304" pitchFamily="18" charset="0"/>
              </a:rPr>
              <a:t>Một</a:t>
            </a:r>
            <a:r>
              <a:rPr lang="en-US" altLang="en-US" sz="2800">
                <a:solidFill>
                  <a:srgbClr val="0000FF"/>
                </a:solidFill>
                <a:latin typeface="Times New Roman" panose="02020603050405020304" pitchFamily="18" charset="0"/>
              </a:rPr>
              <a:t> số ngôn ngữ lập trình phân biệt </a:t>
            </a:r>
            <a:r>
              <a:rPr lang="en-US" altLang="en-US" sz="2800">
                <a:solidFill>
                  <a:srgbClr val="FF0000"/>
                </a:solidFill>
                <a:latin typeface="Times New Roman" panose="02020603050405020304" pitchFamily="18" charset="0"/>
              </a:rPr>
              <a:t>ba loại </a:t>
            </a:r>
            <a:r>
              <a:rPr lang="en-US" altLang="en-US" sz="2800">
                <a:solidFill>
                  <a:srgbClr val="0000FF"/>
                </a:solidFill>
                <a:latin typeface="Times New Roman" panose="02020603050405020304" pitchFamily="18" charset="0"/>
              </a:rPr>
              <a:t>tên sau: </a:t>
            </a:r>
          </a:p>
        </p:txBody>
      </p:sp>
      <p:sp>
        <p:nvSpPr>
          <p:cNvPr id="11295" name="Text Box 31"/>
          <p:cNvSpPr txBox="1">
            <a:spLocks noChangeArrowheads="1"/>
          </p:cNvSpPr>
          <p:nvPr/>
        </p:nvSpPr>
        <p:spPr bwMode="auto">
          <a:xfrm>
            <a:off x="1208479" y="704850"/>
            <a:ext cx="7772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325" indent="-60325">
              <a:spcBef>
                <a:spcPct val="20000"/>
              </a:spcBef>
              <a:buChar char="•"/>
              <a:defRPr sz="3200">
                <a:solidFill>
                  <a:schemeClr val="tx1"/>
                </a:solidFill>
                <a:latin typeface="Arial" panose="020B0604020202020204" pitchFamily="34" charset="0"/>
              </a:defRPr>
            </a:lvl1pPr>
            <a:lvl2pPr marL="2060575" indent="-285750">
              <a:spcBef>
                <a:spcPct val="20000"/>
              </a:spcBef>
              <a:buChar char="–"/>
              <a:defRPr sz="2800">
                <a:solidFill>
                  <a:schemeClr val="tx1"/>
                </a:solidFill>
                <a:latin typeface="Arial" panose="020B0604020202020204" pitchFamily="34" charset="0"/>
              </a:defRPr>
            </a:lvl2pPr>
            <a:lvl3pPr marL="2174875" indent="-228600">
              <a:spcBef>
                <a:spcPct val="20000"/>
              </a:spcBef>
              <a:buChar char="•"/>
              <a:defRPr sz="2400">
                <a:solidFill>
                  <a:schemeClr val="tx1"/>
                </a:solidFill>
                <a:latin typeface="Arial" panose="020B0604020202020204" pitchFamily="34" charset="0"/>
              </a:defRPr>
            </a:lvl3pPr>
            <a:lvl4pPr marL="2289175" indent="-228600">
              <a:spcBef>
                <a:spcPct val="20000"/>
              </a:spcBef>
              <a:buChar char="–"/>
              <a:defRPr sz="2000">
                <a:solidFill>
                  <a:schemeClr val="tx1"/>
                </a:solidFill>
                <a:latin typeface="Arial" panose="020B0604020202020204" pitchFamily="34" charset="0"/>
              </a:defRPr>
            </a:lvl4pPr>
            <a:lvl5pPr marL="2403475" indent="-228600">
              <a:spcBef>
                <a:spcPct val="20000"/>
              </a:spcBef>
              <a:buChar char="»"/>
              <a:defRPr sz="2000">
                <a:solidFill>
                  <a:schemeClr val="tx1"/>
                </a:solidFill>
                <a:latin typeface="Arial" panose="020B0604020202020204" pitchFamily="34" charset="0"/>
              </a:defRPr>
            </a:lvl5pPr>
            <a:lvl6pPr marL="2860675"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3317875"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775075"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4232275"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Clr>
                <a:srgbClr val="2F2FFF"/>
              </a:buClr>
              <a:buFont typeface="Symbol" panose="05050102010706020507" pitchFamily="18" charset="2"/>
              <a:buNone/>
            </a:pPr>
            <a:r>
              <a:rPr lang="en-US" altLang="en-US" sz="2400">
                <a:solidFill>
                  <a:srgbClr val="FF00FF"/>
                </a:solidFill>
                <a:latin typeface="Times New Roman" panose="02020603050405020304" pitchFamily="18" charset="0"/>
              </a:rPr>
              <a:t>Tên dành riêng</a:t>
            </a:r>
            <a:r>
              <a:rPr lang="en-US" altLang="en-US" sz="2400">
                <a:latin typeface="Times New Roman" panose="02020603050405020304" pitchFamily="18" charset="0"/>
              </a:rPr>
              <a:t> </a:t>
            </a:r>
            <a:r>
              <a:rPr lang="en-US" altLang="en-US" sz="2400" i="1">
                <a:solidFill>
                  <a:srgbClr val="FF00FF"/>
                </a:solidFill>
                <a:latin typeface="Times New Roman" panose="02020603050405020304" pitchFamily="18" charset="0"/>
              </a:rPr>
              <a:t>(Từ khoá)</a:t>
            </a:r>
            <a:r>
              <a:rPr lang="en-US" altLang="en-US" sz="2400">
                <a:solidFill>
                  <a:srgbClr val="FF00FF"/>
                </a:solidFill>
                <a:latin typeface="Times New Roman" panose="02020603050405020304" pitchFamily="18" charset="0"/>
              </a:rPr>
              <a:t>:</a:t>
            </a:r>
            <a:r>
              <a:rPr lang="en-US" altLang="en-US" sz="2400">
                <a:latin typeface="Times New Roman" panose="02020603050405020304" pitchFamily="18" charset="0"/>
              </a:rPr>
              <a:t> là những tên đ</a:t>
            </a:r>
            <a:r>
              <a:rPr lang="vi-VN" altLang="en-US" sz="2400">
                <a:latin typeface="Times New Roman" panose="02020603050405020304" pitchFamily="18" charset="0"/>
              </a:rPr>
              <a:t>ư</a:t>
            </a:r>
            <a:r>
              <a:rPr lang="en-US" altLang="en-US" sz="2400">
                <a:latin typeface="Times New Roman" panose="02020603050405020304" pitchFamily="18" charset="0"/>
              </a:rPr>
              <a:t>ợc ngôn ngữ lập trình dùng với ý nghĩa xác định mà không đ</a:t>
            </a:r>
            <a:r>
              <a:rPr lang="vi-VN" altLang="en-US" sz="2400">
                <a:latin typeface="Times New Roman" panose="02020603050405020304" pitchFamily="18" charset="0"/>
              </a:rPr>
              <a:t>ư</a:t>
            </a:r>
            <a:r>
              <a:rPr lang="en-US" altLang="en-US" sz="2400">
                <a:latin typeface="Times New Roman" panose="02020603050405020304" pitchFamily="18" charset="0"/>
              </a:rPr>
              <a:t>ợc dùng với ý nghĩa khác.</a:t>
            </a:r>
            <a:r>
              <a:rPr lang="en-US" altLang="en-US" sz="2400" i="1">
                <a:latin typeface="Times New Roman" panose="02020603050405020304" pitchFamily="18" charset="0"/>
              </a:rPr>
              <a:t> </a:t>
            </a:r>
          </a:p>
        </p:txBody>
      </p:sp>
      <p:sp>
        <p:nvSpPr>
          <p:cNvPr id="11296" name="Text Box 32"/>
          <p:cNvSpPr txBox="1">
            <a:spLocks noChangeArrowheads="1"/>
          </p:cNvSpPr>
          <p:nvPr/>
        </p:nvSpPr>
        <p:spPr bwMode="auto">
          <a:xfrm>
            <a:off x="1269507" y="3053386"/>
            <a:ext cx="7772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2640013" indent="-285750">
              <a:spcBef>
                <a:spcPct val="20000"/>
              </a:spcBef>
              <a:buChar char="–"/>
              <a:defRPr sz="2800">
                <a:solidFill>
                  <a:schemeClr val="tx1"/>
                </a:solidFill>
                <a:latin typeface="Arial" panose="020B0604020202020204" pitchFamily="34" charset="0"/>
              </a:defRPr>
            </a:lvl2pPr>
            <a:lvl3pPr marL="2754313" indent="-228600">
              <a:spcBef>
                <a:spcPct val="20000"/>
              </a:spcBef>
              <a:buChar char="•"/>
              <a:defRPr sz="2400">
                <a:solidFill>
                  <a:schemeClr val="tx1"/>
                </a:solidFill>
                <a:latin typeface="Arial" panose="020B0604020202020204" pitchFamily="34" charset="0"/>
              </a:defRPr>
            </a:lvl3pPr>
            <a:lvl4pPr marL="2868613" indent="-228600">
              <a:spcBef>
                <a:spcPct val="20000"/>
              </a:spcBef>
              <a:buChar char="–"/>
              <a:defRPr sz="2000">
                <a:solidFill>
                  <a:schemeClr val="tx1"/>
                </a:solidFill>
                <a:latin typeface="Arial" panose="020B0604020202020204" pitchFamily="34" charset="0"/>
              </a:defRPr>
            </a:lvl4pPr>
            <a:lvl5pPr marL="2982913" indent="-228600">
              <a:spcBef>
                <a:spcPct val="20000"/>
              </a:spcBef>
              <a:buChar char="»"/>
              <a:defRPr sz="2000">
                <a:solidFill>
                  <a:schemeClr val="tx1"/>
                </a:solidFill>
                <a:latin typeface="Arial" panose="020B0604020202020204" pitchFamily="34" charset="0"/>
              </a:defRPr>
            </a:lvl5pPr>
            <a:lvl6pPr marL="3440113"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3897313"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4354513"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4811713"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400">
                <a:solidFill>
                  <a:srgbClr val="FF00FF"/>
                </a:solidFill>
                <a:latin typeface="Times New Roman" panose="02020603050405020304" pitchFamily="18" charset="0"/>
              </a:rPr>
              <a:t>Tên do ng</a:t>
            </a:r>
            <a:r>
              <a:rPr lang="vi-VN" altLang="en-US" sz="2400">
                <a:solidFill>
                  <a:srgbClr val="FF00FF"/>
                </a:solidFill>
                <a:latin typeface="Times New Roman" panose="02020603050405020304" pitchFamily="18" charset="0"/>
              </a:rPr>
              <a:t>ư</a:t>
            </a:r>
            <a:r>
              <a:rPr lang="en-US" altLang="en-US" sz="2400">
                <a:solidFill>
                  <a:srgbClr val="FF00FF"/>
                </a:solidFill>
                <a:latin typeface="Times New Roman" panose="02020603050405020304" pitchFamily="18" charset="0"/>
              </a:rPr>
              <a:t>ời lập trình đặt</a:t>
            </a:r>
            <a:r>
              <a:rPr lang="en-US" altLang="en-US" sz="2400" b="0">
                <a:solidFill>
                  <a:srgbClr val="FF00FF"/>
                </a:solidFill>
                <a:latin typeface="Times New Roman" panose="02020603050405020304" pitchFamily="18" charset="0"/>
              </a:rPr>
              <a:t>:</a:t>
            </a:r>
            <a:r>
              <a:rPr lang="en-US" altLang="en-US" sz="2400" i="1">
                <a:solidFill>
                  <a:srgbClr val="FFFF00"/>
                </a:solidFill>
                <a:latin typeface="Times New Roman" panose="02020603050405020304" pitchFamily="18" charset="0"/>
              </a:rPr>
              <a:t> </a:t>
            </a:r>
            <a:r>
              <a:rPr lang="en-US" altLang="en-US" sz="2400">
                <a:latin typeface="Times New Roman" panose="02020603050405020304" pitchFamily="18" charset="0"/>
              </a:rPr>
              <a:t>sử dụng theo ý nghĩa riêng, xác định bằng cách khai báo tr</a:t>
            </a:r>
            <a:r>
              <a:rPr lang="vi-VN" altLang="en-US" sz="2400">
                <a:latin typeface="Times New Roman" panose="02020603050405020304" pitchFamily="18" charset="0"/>
              </a:rPr>
              <a:t>ư</a:t>
            </a:r>
            <a:r>
              <a:rPr lang="en-US" altLang="en-US" sz="2400">
                <a:latin typeface="Times New Roman" panose="02020603050405020304" pitchFamily="18" charset="0"/>
              </a:rPr>
              <a:t>ớc khi sử dụng.</a:t>
            </a:r>
          </a:p>
        </p:txBody>
      </p:sp>
      <p:sp>
        <p:nvSpPr>
          <p:cNvPr id="11297" name="Line 33"/>
          <p:cNvSpPr>
            <a:spLocks noChangeShapeType="1"/>
          </p:cNvSpPr>
          <p:nvPr/>
        </p:nvSpPr>
        <p:spPr bwMode="auto">
          <a:xfrm flipV="1">
            <a:off x="134752" y="1232118"/>
            <a:ext cx="990600" cy="9144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8" name="Text Box 34"/>
          <p:cNvSpPr txBox="1">
            <a:spLocks noChangeArrowheads="1"/>
          </p:cNvSpPr>
          <p:nvPr/>
        </p:nvSpPr>
        <p:spPr bwMode="auto">
          <a:xfrm>
            <a:off x="1231570" y="1887556"/>
            <a:ext cx="7772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325" indent="-60325">
              <a:spcBef>
                <a:spcPct val="20000"/>
              </a:spcBef>
              <a:buChar char="•"/>
              <a:defRPr sz="3200">
                <a:solidFill>
                  <a:schemeClr val="tx1"/>
                </a:solidFill>
                <a:latin typeface="Arial" panose="020B0604020202020204" pitchFamily="34" charset="0"/>
              </a:defRPr>
            </a:lvl1pPr>
            <a:lvl2pPr marL="1943100" indent="-285750">
              <a:spcBef>
                <a:spcPct val="20000"/>
              </a:spcBef>
              <a:buChar char="–"/>
              <a:defRPr sz="2800">
                <a:solidFill>
                  <a:schemeClr val="tx1"/>
                </a:solidFill>
                <a:latin typeface="Arial" panose="020B0604020202020204" pitchFamily="34" charset="0"/>
              </a:defRPr>
            </a:lvl2pPr>
            <a:lvl3pPr marL="2057400" indent="-228600">
              <a:spcBef>
                <a:spcPct val="20000"/>
              </a:spcBef>
              <a:buChar char="•"/>
              <a:defRPr sz="2400">
                <a:solidFill>
                  <a:schemeClr val="tx1"/>
                </a:solidFill>
                <a:latin typeface="Arial" panose="020B0604020202020204" pitchFamily="34" charset="0"/>
              </a:defRPr>
            </a:lvl3pPr>
            <a:lvl4pPr marL="2171700" indent="-228600">
              <a:spcBef>
                <a:spcPct val="20000"/>
              </a:spcBef>
              <a:buChar char="–"/>
              <a:defRPr sz="2000">
                <a:solidFill>
                  <a:schemeClr val="tx1"/>
                </a:solidFill>
                <a:latin typeface="Arial" panose="020B0604020202020204" pitchFamily="34" charset="0"/>
              </a:defRPr>
            </a:lvl4pPr>
            <a:lvl5pPr marL="2286000" indent="-228600">
              <a:spcBef>
                <a:spcPct val="20000"/>
              </a:spcBef>
              <a:buChar char="»"/>
              <a:defRPr sz="2000">
                <a:solidFill>
                  <a:schemeClr val="tx1"/>
                </a:solidFill>
                <a:latin typeface="Arial" panose="020B0604020202020204" pitchFamily="34" charset="0"/>
              </a:defRPr>
            </a:lvl5pPr>
            <a:lvl6pPr marL="27432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400">
                <a:solidFill>
                  <a:srgbClr val="FF00FF"/>
                </a:solidFill>
                <a:latin typeface="Times New Roman" panose="02020603050405020304" pitchFamily="18" charset="0"/>
              </a:rPr>
              <a:t>Tên chuẩn</a:t>
            </a:r>
            <a:r>
              <a:rPr lang="en-US" altLang="en-US" sz="2400" b="0">
                <a:solidFill>
                  <a:srgbClr val="FF00FF"/>
                </a:solidFill>
                <a:latin typeface="Times New Roman" panose="02020603050405020304" pitchFamily="18" charset="0"/>
              </a:rPr>
              <a:t>:</a:t>
            </a:r>
            <a:r>
              <a:rPr lang="en-US" altLang="en-US" sz="2400" i="1">
                <a:solidFill>
                  <a:srgbClr val="0000FF"/>
                </a:solidFill>
                <a:latin typeface="Times New Roman" panose="02020603050405020304" pitchFamily="18" charset="0"/>
              </a:rPr>
              <a:t> </a:t>
            </a:r>
            <a:r>
              <a:rPr lang="en-US" altLang="en-US" sz="2400">
                <a:latin typeface="Times New Roman" panose="02020603050405020304" pitchFamily="18" charset="0"/>
              </a:rPr>
              <a:t>dùng với ý nghĩa xác định nào đó đ</a:t>
            </a:r>
            <a:r>
              <a:rPr lang="vi-VN" altLang="en-US" sz="2400">
                <a:latin typeface="Times New Roman" panose="02020603050405020304" pitchFamily="18" charset="0"/>
              </a:rPr>
              <a:t>ư</a:t>
            </a:r>
            <a:r>
              <a:rPr lang="en-US" altLang="en-US" sz="2400">
                <a:latin typeface="Times New Roman" panose="02020603050405020304" pitchFamily="18" charset="0"/>
              </a:rPr>
              <a:t>ợc quy định trong các th</a:t>
            </a:r>
            <a:r>
              <a:rPr lang="vi-VN" altLang="en-US" sz="2400">
                <a:latin typeface="Times New Roman" panose="02020603050405020304" pitchFamily="18" charset="0"/>
              </a:rPr>
              <a:t>ư</a:t>
            </a:r>
            <a:r>
              <a:rPr lang="en-US" altLang="en-US" sz="2400">
                <a:latin typeface="Times New Roman" panose="02020603050405020304" pitchFamily="18" charset="0"/>
              </a:rPr>
              <a:t> viện của ngôn ngữ lập trình, nh</a:t>
            </a:r>
            <a:r>
              <a:rPr lang="vi-VN" altLang="en-US" sz="2400">
                <a:latin typeface="Times New Roman" panose="02020603050405020304" pitchFamily="18" charset="0"/>
              </a:rPr>
              <a:t>ư</a:t>
            </a:r>
            <a:r>
              <a:rPr lang="en-US" altLang="en-US" sz="2400">
                <a:latin typeface="Times New Roman" panose="02020603050405020304" pitchFamily="18" charset="0"/>
              </a:rPr>
              <a:t>ng ng</a:t>
            </a:r>
            <a:r>
              <a:rPr lang="vi-VN" altLang="en-US" sz="2400">
                <a:latin typeface="Times New Roman" panose="02020603050405020304" pitchFamily="18" charset="0"/>
              </a:rPr>
              <a:t>ư</a:t>
            </a:r>
            <a:r>
              <a:rPr lang="en-US" altLang="en-US" sz="2400">
                <a:latin typeface="Times New Roman" panose="02020603050405020304" pitchFamily="18" charset="0"/>
              </a:rPr>
              <a:t>ời lập trình có thể khai báo và dùng với ý nghĩa khác.</a:t>
            </a:r>
            <a:endParaRPr lang="en-US" altLang="en-US" sz="2000">
              <a:latin typeface="Times New Roman" panose="02020603050405020304" pitchFamily="18" charset="0"/>
            </a:endParaRPr>
          </a:p>
        </p:txBody>
      </p:sp>
      <p:sp>
        <p:nvSpPr>
          <p:cNvPr id="11299" name="Line 35"/>
          <p:cNvSpPr>
            <a:spLocks noChangeShapeType="1"/>
          </p:cNvSpPr>
          <p:nvPr/>
        </p:nvSpPr>
        <p:spPr bwMode="auto">
          <a:xfrm>
            <a:off x="134752" y="2146518"/>
            <a:ext cx="1066800"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0" name="Line 36"/>
          <p:cNvSpPr>
            <a:spLocks noChangeShapeType="1"/>
          </p:cNvSpPr>
          <p:nvPr/>
        </p:nvSpPr>
        <p:spPr bwMode="auto">
          <a:xfrm>
            <a:off x="134752" y="2146517"/>
            <a:ext cx="1096818" cy="992385"/>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1" name="Text Box 37"/>
          <p:cNvSpPr txBox="1">
            <a:spLocks noChangeArrowheads="1"/>
          </p:cNvSpPr>
          <p:nvPr/>
        </p:nvSpPr>
        <p:spPr bwMode="auto">
          <a:xfrm>
            <a:off x="76200" y="3657600"/>
            <a:ext cx="1066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rPr>
              <a:t>Ví dụ:</a:t>
            </a:r>
          </a:p>
        </p:txBody>
      </p:sp>
      <p:sp>
        <p:nvSpPr>
          <p:cNvPr id="11313" name="Rectangle 49"/>
          <p:cNvSpPr>
            <a:spLocks noChangeArrowheads="1"/>
          </p:cNvSpPr>
          <p:nvPr/>
        </p:nvSpPr>
        <p:spPr bwMode="auto">
          <a:xfrm>
            <a:off x="2283433" y="5891213"/>
            <a:ext cx="6553183" cy="80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000">
                <a:latin typeface="Times New Roman" panose="02020603050405020304" pitchFamily="18" charset="0"/>
              </a:rPr>
              <a:t>BAITAP, A, X1, CHUVI, SO_LUONG, …</a:t>
            </a:r>
            <a:endParaRPr lang="en-US" altLang="en-US" sz="2000" b="0">
              <a:latin typeface="Times New Roman" panose="02020603050405020304" pitchFamily="18" charset="0"/>
            </a:endParaRPr>
          </a:p>
        </p:txBody>
      </p:sp>
      <p:sp>
        <p:nvSpPr>
          <p:cNvPr id="11312" name="Rectangle 48"/>
          <p:cNvSpPr>
            <a:spLocks noChangeArrowheads="1"/>
          </p:cNvSpPr>
          <p:nvPr/>
        </p:nvSpPr>
        <p:spPr bwMode="auto">
          <a:xfrm>
            <a:off x="215294" y="5872162"/>
            <a:ext cx="2068139" cy="839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400">
                <a:solidFill>
                  <a:srgbClr val="FF00FF"/>
                </a:solidFill>
                <a:latin typeface="Times New Roman" panose="02020603050405020304" pitchFamily="18" charset="0"/>
              </a:rPr>
              <a:t>Tên do ng</a:t>
            </a:r>
            <a:r>
              <a:rPr lang="vi-VN" altLang="en-US" sz="2400">
                <a:solidFill>
                  <a:srgbClr val="FF00FF"/>
                </a:solidFill>
                <a:latin typeface="Times New Roman" panose="02020603050405020304" pitchFamily="18" charset="0"/>
              </a:rPr>
              <a:t>ư</a:t>
            </a:r>
            <a:r>
              <a:rPr lang="en-US" altLang="en-US" sz="2400">
                <a:solidFill>
                  <a:srgbClr val="FF00FF"/>
                </a:solidFill>
                <a:latin typeface="Times New Roman" panose="02020603050405020304" pitchFamily="18" charset="0"/>
              </a:rPr>
              <a:t>ời lập trình đặt</a:t>
            </a:r>
            <a:r>
              <a:rPr lang="en-US" altLang="en-US" sz="2400" b="0">
                <a:solidFill>
                  <a:srgbClr val="FF00FF"/>
                </a:solidFill>
                <a:latin typeface="Times New Roman" panose="02020603050405020304" pitchFamily="18" charset="0"/>
              </a:rPr>
              <a:t> </a:t>
            </a:r>
          </a:p>
        </p:txBody>
      </p:sp>
      <p:sp>
        <p:nvSpPr>
          <p:cNvPr id="11311" name="Rectangle 47"/>
          <p:cNvSpPr>
            <a:spLocks noChangeArrowheads="1"/>
          </p:cNvSpPr>
          <p:nvPr/>
        </p:nvSpPr>
        <p:spPr bwMode="auto">
          <a:xfrm>
            <a:off x="5404827" y="5370670"/>
            <a:ext cx="3431789" cy="59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a:latin typeface="Times New Roman" panose="02020603050405020304" pitchFamily="18" charset="0"/>
              </a:rPr>
              <a:t>COUT, CLRSCR, </a:t>
            </a:r>
            <a:r>
              <a:rPr lang="en-US" altLang="en-US" sz="2000" smtClean="0">
                <a:latin typeface="Times New Roman" panose="02020603050405020304" pitchFamily="18" charset="0"/>
              </a:rPr>
              <a:t>CIN …</a:t>
            </a:r>
            <a:endParaRPr lang="en-US" altLang="en-US" sz="2000">
              <a:latin typeface="Times New Roman" panose="02020603050405020304" pitchFamily="18" charset="0"/>
            </a:endParaRPr>
          </a:p>
        </p:txBody>
      </p:sp>
      <p:sp>
        <p:nvSpPr>
          <p:cNvPr id="11310" name="Rectangle 46"/>
          <p:cNvSpPr>
            <a:spLocks noChangeArrowheads="1"/>
          </p:cNvSpPr>
          <p:nvPr/>
        </p:nvSpPr>
        <p:spPr bwMode="auto">
          <a:xfrm>
            <a:off x="2299873" y="5395853"/>
            <a:ext cx="3118808" cy="533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a:latin typeface="Times New Roman" panose="02020603050405020304" pitchFamily="18" charset="0"/>
              </a:rPr>
              <a:t>BYTE, REAL, </a:t>
            </a:r>
            <a:r>
              <a:rPr lang="en-US" altLang="en-US" sz="2000" smtClean="0">
                <a:latin typeface="Times New Roman" panose="02020603050405020304" pitchFamily="18" charset="0"/>
              </a:rPr>
              <a:t>ABS ...</a:t>
            </a:r>
            <a:endParaRPr lang="en-US" altLang="en-US" sz="2000">
              <a:latin typeface="Times New Roman" panose="02020603050405020304" pitchFamily="18" charset="0"/>
            </a:endParaRPr>
          </a:p>
        </p:txBody>
      </p:sp>
      <p:sp>
        <p:nvSpPr>
          <p:cNvPr id="11309" name="Rectangle 45"/>
          <p:cNvSpPr>
            <a:spLocks noChangeArrowheads="1"/>
          </p:cNvSpPr>
          <p:nvPr/>
        </p:nvSpPr>
        <p:spPr bwMode="auto">
          <a:xfrm>
            <a:off x="215295" y="5359421"/>
            <a:ext cx="2084579" cy="572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ts val="600"/>
              </a:spcBef>
              <a:buFontTx/>
              <a:buNone/>
            </a:pPr>
            <a:r>
              <a:rPr lang="en-US" altLang="en-US" sz="2400">
                <a:solidFill>
                  <a:srgbClr val="FF00FF"/>
                </a:solidFill>
                <a:latin typeface="Times New Roman" panose="02020603050405020304" pitchFamily="18" charset="0"/>
              </a:rPr>
              <a:t>Tên chuẩn</a:t>
            </a:r>
          </a:p>
        </p:txBody>
      </p:sp>
      <p:sp>
        <p:nvSpPr>
          <p:cNvPr id="11308" name="Rectangle 44"/>
          <p:cNvSpPr>
            <a:spLocks noChangeArrowheads="1"/>
          </p:cNvSpPr>
          <p:nvPr/>
        </p:nvSpPr>
        <p:spPr bwMode="auto">
          <a:xfrm>
            <a:off x="5407616" y="4553167"/>
            <a:ext cx="3429001" cy="809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Tx/>
              <a:buNone/>
            </a:pPr>
            <a:r>
              <a:rPr lang="en-US" altLang="en-US" sz="2000">
                <a:latin typeface="Times New Roman" panose="02020603050405020304" pitchFamily="18" charset="0"/>
              </a:rPr>
              <a:t>MAIN, INCLUDE, VOID, WHILE, </a:t>
            </a:r>
            <a:r>
              <a:rPr lang="en-US" altLang="en-US" sz="2000" smtClean="0">
                <a:latin typeface="Times New Roman" panose="02020603050405020304" pitchFamily="18" charset="0"/>
              </a:rPr>
              <a:t>IF …</a:t>
            </a:r>
            <a:endParaRPr lang="en-US" altLang="en-US" sz="2000">
              <a:latin typeface="Times New Roman" panose="02020603050405020304" pitchFamily="18" charset="0"/>
            </a:endParaRPr>
          </a:p>
        </p:txBody>
      </p:sp>
      <p:sp>
        <p:nvSpPr>
          <p:cNvPr id="11307" name="Rectangle 43"/>
          <p:cNvSpPr>
            <a:spLocks noChangeArrowheads="1"/>
          </p:cNvSpPr>
          <p:nvPr/>
        </p:nvSpPr>
        <p:spPr bwMode="auto">
          <a:xfrm>
            <a:off x="2283433" y="4571000"/>
            <a:ext cx="31265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Tx/>
              <a:buNone/>
            </a:pPr>
            <a:r>
              <a:rPr lang="en-US" altLang="en-US" sz="2000">
                <a:latin typeface="Times New Roman" panose="02020603050405020304" pitchFamily="18" charset="0"/>
              </a:rPr>
              <a:t>PROGRAM, USE, VAR, BEGIN, </a:t>
            </a:r>
            <a:r>
              <a:rPr lang="en-US" altLang="en-US" sz="2000" smtClean="0">
                <a:latin typeface="Times New Roman" panose="02020603050405020304" pitchFamily="18" charset="0"/>
              </a:rPr>
              <a:t>END …</a:t>
            </a:r>
            <a:endParaRPr lang="en-US" altLang="en-US" sz="2000">
              <a:latin typeface="Times New Roman" panose="02020603050405020304" pitchFamily="18" charset="0"/>
            </a:endParaRPr>
          </a:p>
        </p:txBody>
      </p:sp>
      <p:sp>
        <p:nvSpPr>
          <p:cNvPr id="11306" name="Rectangle 42"/>
          <p:cNvSpPr>
            <a:spLocks noChangeArrowheads="1"/>
          </p:cNvSpPr>
          <p:nvPr/>
        </p:nvSpPr>
        <p:spPr bwMode="auto">
          <a:xfrm>
            <a:off x="215294" y="4533258"/>
            <a:ext cx="2084579" cy="82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400" smtClean="0">
                <a:solidFill>
                  <a:srgbClr val="FF00FF"/>
                </a:solidFill>
                <a:latin typeface="Times New Roman" panose="02020603050405020304" pitchFamily="18" charset="0"/>
              </a:rPr>
              <a:t>Tên </a:t>
            </a:r>
            <a:br>
              <a:rPr lang="en-US" altLang="en-US" sz="2400" smtClean="0">
                <a:solidFill>
                  <a:srgbClr val="FF00FF"/>
                </a:solidFill>
                <a:latin typeface="Times New Roman" panose="02020603050405020304" pitchFamily="18" charset="0"/>
              </a:rPr>
            </a:br>
            <a:r>
              <a:rPr lang="en-US" altLang="en-US" sz="2400" smtClean="0">
                <a:solidFill>
                  <a:srgbClr val="FF00FF"/>
                </a:solidFill>
                <a:latin typeface="Times New Roman" panose="02020603050405020304" pitchFamily="18" charset="0"/>
              </a:rPr>
              <a:t>dành </a:t>
            </a:r>
            <a:r>
              <a:rPr lang="en-US" altLang="en-US" sz="2400">
                <a:solidFill>
                  <a:srgbClr val="FF00FF"/>
                </a:solidFill>
                <a:latin typeface="Times New Roman" panose="02020603050405020304" pitchFamily="18" charset="0"/>
              </a:rPr>
              <a:t>riêng</a:t>
            </a:r>
          </a:p>
        </p:txBody>
      </p:sp>
      <p:grpSp>
        <p:nvGrpSpPr>
          <p:cNvPr id="11423" name="Group 159"/>
          <p:cNvGrpSpPr>
            <a:grpSpLocks/>
          </p:cNvGrpSpPr>
          <p:nvPr/>
        </p:nvGrpSpPr>
        <p:grpSpPr bwMode="auto">
          <a:xfrm>
            <a:off x="216135" y="4090609"/>
            <a:ext cx="8623065" cy="2614991"/>
            <a:chOff x="719" y="2671"/>
            <a:chExt cx="4945" cy="1466"/>
          </a:xfrm>
        </p:grpSpPr>
        <p:sp>
          <p:nvSpPr>
            <p:cNvPr id="11305" name="Rectangle 41"/>
            <p:cNvSpPr>
              <a:spLocks noChangeArrowheads="1"/>
            </p:cNvSpPr>
            <p:nvPr/>
          </p:nvSpPr>
          <p:spPr bwMode="auto">
            <a:xfrm>
              <a:off x="3648" y="2688"/>
              <a:ext cx="2016" cy="249"/>
            </a:xfrm>
            <a:prstGeom prst="rect">
              <a:avLst/>
            </a:prstGeom>
            <a:gradFill rotWithShape="1">
              <a:gsLst>
                <a:gs pos="0">
                  <a:srgbClr val="ABFF81"/>
                </a:gs>
                <a:gs pos="50000">
                  <a:schemeClr val="bg1"/>
                </a:gs>
                <a:gs pos="100000">
                  <a:srgbClr val="ABFF8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eaLnBrk="1" hangingPunct="1">
                <a:buFontTx/>
                <a:buNone/>
                <a:defRPr/>
              </a:pPr>
              <a:r>
                <a:rPr lang="en-US" altLang="en-US" sz="2400" smtClean="0">
                  <a:solidFill>
                    <a:srgbClr val="B43C00"/>
                  </a:solidFill>
                  <a:latin typeface="Times New Roman" panose="02020603050405020304" pitchFamily="18" charset="0"/>
                </a:rPr>
                <a:t>C/ C++</a:t>
              </a:r>
            </a:p>
          </p:txBody>
        </p:sp>
        <p:sp>
          <p:nvSpPr>
            <p:cNvPr id="11304" name="Rectangle 40"/>
            <p:cNvSpPr>
              <a:spLocks noChangeArrowheads="1"/>
            </p:cNvSpPr>
            <p:nvPr/>
          </p:nvSpPr>
          <p:spPr bwMode="auto">
            <a:xfrm>
              <a:off x="1728" y="2688"/>
              <a:ext cx="1920" cy="249"/>
            </a:xfrm>
            <a:prstGeom prst="rect">
              <a:avLst/>
            </a:prstGeom>
            <a:gradFill rotWithShape="1">
              <a:gsLst>
                <a:gs pos="0">
                  <a:srgbClr val="ABFF81"/>
                </a:gs>
                <a:gs pos="50000">
                  <a:schemeClr val="bg1"/>
                </a:gs>
                <a:gs pos="100000">
                  <a:srgbClr val="ABFF8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eaLnBrk="1" hangingPunct="1">
                <a:buFontTx/>
                <a:buNone/>
                <a:defRPr/>
              </a:pPr>
              <a:r>
                <a:rPr lang="en-US" altLang="en-US" sz="2400" smtClean="0">
                  <a:solidFill>
                    <a:srgbClr val="B43C00"/>
                  </a:solidFill>
                  <a:latin typeface="Times New Roman" panose="02020603050405020304" pitchFamily="18" charset="0"/>
                </a:rPr>
                <a:t>PASCAL</a:t>
              </a:r>
            </a:p>
          </p:txBody>
        </p:sp>
        <p:sp>
          <p:nvSpPr>
            <p:cNvPr id="11303" name="Rectangle 39"/>
            <p:cNvSpPr>
              <a:spLocks noChangeArrowheads="1"/>
            </p:cNvSpPr>
            <p:nvPr/>
          </p:nvSpPr>
          <p:spPr bwMode="auto">
            <a:xfrm>
              <a:off x="720" y="2688"/>
              <a:ext cx="1008" cy="249"/>
            </a:xfrm>
            <a:prstGeom prst="rect">
              <a:avLst/>
            </a:prstGeom>
            <a:gradFill rotWithShape="1">
              <a:gsLst>
                <a:gs pos="0">
                  <a:srgbClr val="ABFF81"/>
                </a:gs>
                <a:gs pos="50000">
                  <a:schemeClr val="bg1"/>
                </a:gs>
                <a:gs pos="100000">
                  <a:srgbClr val="ABFF8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eaLnBrk="1" hangingPunct="1">
                <a:buFontTx/>
                <a:buNone/>
                <a:defRPr/>
              </a:pPr>
              <a:r>
                <a:rPr lang="en-US" altLang="en-US" sz="2400" smtClean="0">
                  <a:solidFill>
                    <a:srgbClr val="B43C00"/>
                  </a:solidFill>
                  <a:latin typeface="Times New Roman" panose="02020603050405020304" pitchFamily="18" charset="0"/>
                </a:rPr>
                <a:t>LOẠI TÊN</a:t>
              </a:r>
            </a:p>
          </p:txBody>
        </p:sp>
        <p:sp>
          <p:nvSpPr>
            <p:cNvPr id="9239" name="Line 51"/>
            <p:cNvSpPr>
              <a:spLocks noChangeShapeType="1"/>
            </p:cNvSpPr>
            <p:nvPr/>
          </p:nvSpPr>
          <p:spPr bwMode="auto">
            <a:xfrm>
              <a:off x="720" y="2688"/>
              <a:ext cx="4944"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9240" name="Line 52"/>
            <p:cNvSpPr>
              <a:spLocks noChangeShapeType="1"/>
            </p:cNvSpPr>
            <p:nvPr/>
          </p:nvSpPr>
          <p:spPr bwMode="auto">
            <a:xfrm>
              <a:off x="720" y="2937"/>
              <a:ext cx="49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9241" name="Line 53"/>
            <p:cNvSpPr>
              <a:spLocks noChangeShapeType="1"/>
            </p:cNvSpPr>
            <p:nvPr/>
          </p:nvSpPr>
          <p:spPr bwMode="auto">
            <a:xfrm>
              <a:off x="719" y="3400"/>
              <a:ext cx="49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9242" name="Line 54"/>
            <p:cNvSpPr>
              <a:spLocks noChangeShapeType="1"/>
            </p:cNvSpPr>
            <p:nvPr/>
          </p:nvSpPr>
          <p:spPr bwMode="auto">
            <a:xfrm>
              <a:off x="720" y="3705"/>
              <a:ext cx="49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9243" name="Line 55"/>
            <p:cNvSpPr>
              <a:spLocks noChangeShapeType="1"/>
            </p:cNvSpPr>
            <p:nvPr/>
          </p:nvSpPr>
          <p:spPr bwMode="auto">
            <a:xfrm>
              <a:off x="720" y="4137"/>
              <a:ext cx="4944"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9244" name="Line 56"/>
            <p:cNvSpPr>
              <a:spLocks noChangeShapeType="1"/>
            </p:cNvSpPr>
            <p:nvPr/>
          </p:nvSpPr>
          <p:spPr bwMode="auto">
            <a:xfrm>
              <a:off x="720" y="2688"/>
              <a:ext cx="0" cy="1449"/>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9245" name="Line 57"/>
            <p:cNvSpPr>
              <a:spLocks noChangeShapeType="1"/>
            </p:cNvSpPr>
            <p:nvPr/>
          </p:nvSpPr>
          <p:spPr bwMode="auto">
            <a:xfrm>
              <a:off x="1906" y="2671"/>
              <a:ext cx="0" cy="144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9246" name="Line 58"/>
            <p:cNvSpPr>
              <a:spLocks noChangeShapeType="1"/>
            </p:cNvSpPr>
            <p:nvPr/>
          </p:nvSpPr>
          <p:spPr bwMode="auto">
            <a:xfrm>
              <a:off x="3696" y="2688"/>
              <a:ext cx="0" cy="101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9247" name="Line 59"/>
            <p:cNvSpPr>
              <a:spLocks noChangeShapeType="1"/>
            </p:cNvSpPr>
            <p:nvPr/>
          </p:nvSpPr>
          <p:spPr bwMode="auto">
            <a:xfrm>
              <a:off x="5664" y="2688"/>
              <a:ext cx="0" cy="1449"/>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grpSp>
    </p:spTree>
  </p:cSld>
  <p:clrMapOvr>
    <a:masterClrMapping/>
  </p:clrMapOvr>
  <mc:AlternateContent xmlns:mc="http://schemas.openxmlformats.org/markup-compatibility/2006">
    <mc:Choice xmlns:p14="http://schemas.microsoft.com/office/powerpoint/2010/main" Requires="p14">
      <p:transition spd="slow" p14:dur="2000" advTm="45000"/>
    </mc:Choice>
    <mc:Fallback>
      <p:transition spd="slow" advTm="4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11297"/>
                                        </p:tgtEl>
                                        <p:attrNameLst>
                                          <p:attrName>style.visibility</p:attrName>
                                        </p:attrNameLst>
                                      </p:cBhvr>
                                      <p:to>
                                        <p:strVal val="visible"/>
                                      </p:to>
                                    </p:set>
                                    <p:animEffect transition="in" filter="strips(upRight)">
                                      <p:cBhvr>
                                        <p:cTn id="7" dur="500"/>
                                        <p:tgtEl>
                                          <p:spTgt spid="11297"/>
                                        </p:tgtEl>
                                      </p:cBhvr>
                                    </p:animEffect>
                                  </p:childTnLst>
                                </p:cTn>
                              </p:par>
                            </p:childTnLst>
                          </p:cTn>
                        </p:par>
                        <p:par>
                          <p:cTn id="8" fill="hold" nodeType="afterGroup">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295"/>
                                        </p:tgtEl>
                                        <p:attrNameLst>
                                          <p:attrName>style.visibility</p:attrName>
                                        </p:attrNameLst>
                                      </p:cBhvr>
                                      <p:to>
                                        <p:strVal val="visible"/>
                                      </p:to>
                                    </p:set>
                                    <p:animEffect transition="in" filter="strips(upRight)">
                                      <p:cBhvr>
                                        <p:cTn id="11" dur="1000"/>
                                        <p:tgtEl>
                                          <p:spTgt spid="112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1301"/>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ntr" presetSubtype="0" fill="hold" nodeType="afterEffect">
                                  <p:stCondLst>
                                    <p:cond delay="0"/>
                                  </p:stCondLst>
                                  <p:childTnLst>
                                    <p:set>
                                      <p:cBhvr>
                                        <p:cTn id="18" dur="1" fill="hold">
                                          <p:stCondLst>
                                            <p:cond delay="0"/>
                                          </p:stCondLst>
                                        </p:cTn>
                                        <p:tgtEl>
                                          <p:spTgt spid="11423"/>
                                        </p:tgtEl>
                                        <p:attrNameLst>
                                          <p:attrName>style.visibility</p:attrName>
                                        </p:attrNameLst>
                                      </p:cBhvr>
                                      <p:to>
                                        <p:strVal val="visible"/>
                                      </p:to>
                                    </p:set>
                                  </p:childTnLst>
                                </p:cTn>
                              </p:par>
                            </p:childTnLst>
                          </p:cTn>
                        </p:par>
                        <p:par>
                          <p:cTn id="19" fill="hold" nodeType="afterGroup">
                            <p:stCondLst>
                              <p:cond delay="500"/>
                            </p:stCondLst>
                            <p:childTnLst>
                              <p:par>
                                <p:cTn id="20" presetID="27" presetClass="entr" presetSubtype="0" fill="hold" grpId="0" nodeType="afterEffect">
                                  <p:stCondLst>
                                    <p:cond delay="0"/>
                                  </p:stCondLst>
                                  <p:iterate type="lt">
                                    <p:tmPct val="50000"/>
                                  </p:iterate>
                                  <p:childTnLst>
                                    <p:set>
                                      <p:cBhvr>
                                        <p:cTn id="21" dur="1" fill="hold">
                                          <p:stCondLst>
                                            <p:cond delay="0"/>
                                          </p:stCondLst>
                                        </p:cTn>
                                        <p:tgtEl>
                                          <p:spTgt spid="11306"/>
                                        </p:tgtEl>
                                        <p:attrNameLst>
                                          <p:attrName>style.visibility</p:attrName>
                                        </p:attrNameLst>
                                      </p:cBhvr>
                                      <p:to>
                                        <p:strVal val="visible"/>
                                      </p:to>
                                    </p:set>
                                    <p:anim calcmode="discrete" valueType="clr">
                                      <p:cBhvr override="childStyle">
                                        <p:cTn id="22" dur="80"/>
                                        <p:tgtEl>
                                          <p:spTgt spid="11306"/>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1306"/>
                                        </p:tgtEl>
                                        <p:attrNameLst>
                                          <p:attrName>fillcolor</p:attrName>
                                        </p:attrNameLst>
                                      </p:cBhvr>
                                      <p:tavLst>
                                        <p:tav tm="0">
                                          <p:val>
                                            <p:clrVal>
                                              <a:schemeClr val="accent2"/>
                                            </p:clrVal>
                                          </p:val>
                                        </p:tav>
                                        <p:tav tm="50000">
                                          <p:val>
                                            <p:clrVal>
                                              <a:schemeClr val="hlink"/>
                                            </p:clrVal>
                                          </p:val>
                                        </p:tav>
                                      </p:tavLst>
                                    </p:anim>
                                    <p:set>
                                      <p:cBhvr>
                                        <p:cTn id="24" dur="80"/>
                                        <p:tgtEl>
                                          <p:spTgt spid="11306"/>
                                        </p:tgtEl>
                                        <p:attrNameLst>
                                          <p:attrName>fill.type</p:attrName>
                                        </p:attrNameLst>
                                      </p:cBhvr>
                                      <p:to>
                                        <p:strVal val="solid"/>
                                      </p:to>
                                    </p:set>
                                  </p:childTnLst>
                                </p:cTn>
                              </p:par>
                            </p:childTnLst>
                          </p:cTn>
                        </p:par>
                        <p:par>
                          <p:cTn id="25" fill="hold" nodeType="afterGroup">
                            <p:stCondLst>
                              <p:cond delay="102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1307"/>
                                        </p:tgtEl>
                                        <p:attrNameLst>
                                          <p:attrName>style.visibility</p:attrName>
                                        </p:attrNameLst>
                                      </p:cBhvr>
                                      <p:to>
                                        <p:strVal val="visible"/>
                                      </p:to>
                                    </p:set>
                                    <p:anim calcmode="discrete" valueType="clr">
                                      <p:cBhvr override="childStyle">
                                        <p:cTn id="28" dur="80"/>
                                        <p:tgtEl>
                                          <p:spTgt spid="11307"/>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307"/>
                                        </p:tgtEl>
                                        <p:attrNameLst>
                                          <p:attrName>fillcolor</p:attrName>
                                        </p:attrNameLst>
                                      </p:cBhvr>
                                      <p:tavLst>
                                        <p:tav tm="0">
                                          <p:val>
                                            <p:clrVal>
                                              <a:schemeClr val="accent2"/>
                                            </p:clrVal>
                                          </p:val>
                                        </p:tav>
                                        <p:tav tm="50000">
                                          <p:val>
                                            <p:clrVal>
                                              <a:schemeClr val="hlink"/>
                                            </p:clrVal>
                                          </p:val>
                                        </p:tav>
                                      </p:tavLst>
                                    </p:anim>
                                    <p:set>
                                      <p:cBhvr>
                                        <p:cTn id="30" dur="80"/>
                                        <p:tgtEl>
                                          <p:spTgt spid="11307"/>
                                        </p:tgtEl>
                                        <p:attrNameLst>
                                          <p:attrName>fill.type</p:attrName>
                                        </p:attrNameLst>
                                      </p:cBhvr>
                                      <p:to>
                                        <p:strVal val="solid"/>
                                      </p:to>
                                    </p:set>
                                  </p:childTnLst>
                                </p:cTn>
                              </p:par>
                            </p:childTnLst>
                          </p:cTn>
                        </p:par>
                        <p:par>
                          <p:cTn id="31" fill="hold" nodeType="afterGroup">
                            <p:stCondLst>
                              <p:cond delay="2100"/>
                            </p:stCondLst>
                            <p:childTnLst>
                              <p:par>
                                <p:cTn id="32" presetID="27" presetClass="entr" presetSubtype="0" fill="hold" grpId="0" nodeType="afterEffect">
                                  <p:stCondLst>
                                    <p:cond delay="0"/>
                                  </p:stCondLst>
                                  <p:iterate type="lt">
                                    <p:tmPct val="50000"/>
                                  </p:iterate>
                                  <p:childTnLst>
                                    <p:set>
                                      <p:cBhvr>
                                        <p:cTn id="33" dur="1" fill="hold">
                                          <p:stCondLst>
                                            <p:cond delay="0"/>
                                          </p:stCondLst>
                                        </p:cTn>
                                        <p:tgtEl>
                                          <p:spTgt spid="11308"/>
                                        </p:tgtEl>
                                        <p:attrNameLst>
                                          <p:attrName>style.visibility</p:attrName>
                                        </p:attrNameLst>
                                      </p:cBhvr>
                                      <p:to>
                                        <p:strVal val="visible"/>
                                      </p:to>
                                    </p:set>
                                    <p:anim calcmode="discrete" valueType="clr">
                                      <p:cBhvr override="childStyle">
                                        <p:cTn id="34" dur="80"/>
                                        <p:tgtEl>
                                          <p:spTgt spid="11308"/>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1308"/>
                                        </p:tgtEl>
                                        <p:attrNameLst>
                                          <p:attrName>fillcolor</p:attrName>
                                        </p:attrNameLst>
                                      </p:cBhvr>
                                      <p:tavLst>
                                        <p:tav tm="0">
                                          <p:val>
                                            <p:clrVal>
                                              <a:schemeClr val="accent2"/>
                                            </p:clrVal>
                                          </p:val>
                                        </p:tav>
                                        <p:tav tm="50000">
                                          <p:val>
                                            <p:clrVal>
                                              <a:schemeClr val="hlink"/>
                                            </p:clrVal>
                                          </p:val>
                                        </p:tav>
                                      </p:tavLst>
                                    </p:anim>
                                    <p:set>
                                      <p:cBhvr>
                                        <p:cTn id="36" dur="80"/>
                                        <p:tgtEl>
                                          <p:spTgt spid="11308"/>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3" fill="hold" nodeType="clickEffect">
                                  <p:stCondLst>
                                    <p:cond delay="0"/>
                                  </p:stCondLst>
                                  <p:childTnLst>
                                    <p:set>
                                      <p:cBhvr>
                                        <p:cTn id="40" dur="1" fill="hold">
                                          <p:stCondLst>
                                            <p:cond delay="0"/>
                                          </p:stCondLst>
                                        </p:cTn>
                                        <p:tgtEl>
                                          <p:spTgt spid="11299"/>
                                        </p:tgtEl>
                                        <p:attrNameLst>
                                          <p:attrName>style.visibility</p:attrName>
                                        </p:attrNameLst>
                                      </p:cBhvr>
                                      <p:to>
                                        <p:strVal val="visible"/>
                                      </p:to>
                                    </p:set>
                                    <p:animEffect transition="in" filter="strips(upRight)">
                                      <p:cBhvr>
                                        <p:cTn id="41" dur="500"/>
                                        <p:tgtEl>
                                          <p:spTgt spid="11299"/>
                                        </p:tgtEl>
                                      </p:cBhvr>
                                    </p:animEffect>
                                  </p:childTnLst>
                                </p:cTn>
                              </p:par>
                            </p:childTnLst>
                          </p:cTn>
                        </p:par>
                        <p:par>
                          <p:cTn id="42" fill="hold" nodeType="afterGroup">
                            <p:stCondLst>
                              <p:cond delay="500"/>
                            </p:stCondLst>
                            <p:childTnLst>
                              <p:par>
                                <p:cTn id="43" presetID="18" presetClass="entr" presetSubtype="3" fill="hold" grpId="0" nodeType="afterEffect">
                                  <p:stCondLst>
                                    <p:cond delay="0"/>
                                  </p:stCondLst>
                                  <p:childTnLst>
                                    <p:set>
                                      <p:cBhvr>
                                        <p:cTn id="44" dur="1" fill="hold">
                                          <p:stCondLst>
                                            <p:cond delay="0"/>
                                          </p:stCondLst>
                                        </p:cTn>
                                        <p:tgtEl>
                                          <p:spTgt spid="11298"/>
                                        </p:tgtEl>
                                        <p:attrNameLst>
                                          <p:attrName>style.visibility</p:attrName>
                                        </p:attrNameLst>
                                      </p:cBhvr>
                                      <p:to>
                                        <p:strVal val="visible"/>
                                      </p:to>
                                    </p:set>
                                    <p:animEffect transition="in" filter="strips(upRight)">
                                      <p:cBhvr>
                                        <p:cTn id="45" dur="1000"/>
                                        <p:tgtEl>
                                          <p:spTgt spid="11298"/>
                                        </p:tgtEl>
                                      </p:cBhvr>
                                    </p:animEffect>
                                  </p:childTnLst>
                                </p:cTn>
                              </p:par>
                            </p:childTnLst>
                          </p:cTn>
                        </p:par>
                        <p:par>
                          <p:cTn id="46" fill="hold" nodeType="afterGroup">
                            <p:stCondLst>
                              <p:cond delay="1500"/>
                            </p:stCondLst>
                            <p:childTnLst>
                              <p:par>
                                <p:cTn id="47" presetID="27" presetClass="entr" presetSubtype="0" fill="hold" grpId="0" nodeType="afterEffect">
                                  <p:stCondLst>
                                    <p:cond delay="0"/>
                                  </p:stCondLst>
                                  <p:iterate type="lt">
                                    <p:tmPct val="50000"/>
                                  </p:iterate>
                                  <p:childTnLst>
                                    <p:set>
                                      <p:cBhvr>
                                        <p:cTn id="48" dur="1" fill="hold">
                                          <p:stCondLst>
                                            <p:cond delay="0"/>
                                          </p:stCondLst>
                                        </p:cTn>
                                        <p:tgtEl>
                                          <p:spTgt spid="11309"/>
                                        </p:tgtEl>
                                        <p:attrNameLst>
                                          <p:attrName>style.visibility</p:attrName>
                                        </p:attrNameLst>
                                      </p:cBhvr>
                                      <p:to>
                                        <p:strVal val="visible"/>
                                      </p:to>
                                    </p:set>
                                    <p:anim calcmode="discrete" valueType="clr">
                                      <p:cBhvr override="childStyle">
                                        <p:cTn id="49" dur="80"/>
                                        <p:tgtEl>
                                          <p:spTgt spid="11309"/>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1309"/>
                                        </p:tgtEl>
                                        <p:attrNameLst>
                                          <p:attrName>fillcolor</p:attrName>
                                        </p:attrNameLst>
                                      </p:cBhvr>
                                      <p:tavLst>
                                        <p:tav tm="0">
                                          <p:val>
                                            <p:clrVal>
                                              <a:schemeClr val="accent2"/>
                                            </p:clrVal>
                                          </p:val>
                                        </p:tav>
                                        <p:tav tm="50000">
                                          <p:val>
                                            <p:clrVal>
                                              <a:schemeClr val="hlink"/>
                                            </p:clrVal>
                                          </p:val>
                                        </p:tav>
                                      </p:tavLst>
                                    </p:anim>
                                    <p:set>
                                      <p:cBhvr>
                                        <p:cTn id="51" dur="80"/>
                                        <p:tgtEl>
                                          <p:spTgt spid="11309"/>
                                        </p:tgtEl>
                                        <p:attrNameLst>
                                          <p:attrName>fill.type</p:attrName>
                                        </p:attrNameLst>
                                      </p:cBhvr>
                                      <p:to>
                                        <p:strVal val="solid"/>
                                      </p:to>
                                    </p:set>
                                  </p:childTnLst>
                                </p:cTn>
                              </p:par>
                            </p:childTnLst>
                          </p:cTn>
                        </p:par>
                        <p:par>
                          <p:cTn id="52" fill="hold" nodeType="afterGroup">
                            <p:stCondLst>
                              <p:cond delay="1860"/>
                            </p:stCondLst>
                            <p:childTnLst>
                              <p:par>
                                <p:cTn id="53" presetID="27" presetClass="entr" presetSubtype="0" fill="hold" grpId="0" nodeType="afterEffect">
                                  <p:stCondLst>
                                    <p:cond delay="0"/>
                                  </p:stCondLst>
                                  <p:iterate type="lt">
                                    <p:tmPct val="50000"/>
                                  </p:iterate>
                                  <p:childTnLst>
                                    <p:set>
                                      <p:cBhvr>
                                        <p:cTn id="54" dur="1" fill="hold">
                                          <p:stCondLst>
                                            <p:cond delay="0"/>
                                          </p:stCondLst>
                                        </p:cTn>
                                        <p:tgtEl>
                                          <p:spTgt spid="11310"/>
                                        </p:tgtEl>
                                        <p:attrNameLst>
                                          <p:attrName>style.visibility</p:attrName>
                                        </p:attrNameLst>
                                      </p:cBhvr>
                                      <p:to>
                                        <p:strVal val="visible"/>
                                      </p:to>
                                    </p:set>
                                    <p:anim calcmode="discrete" valueType="clr">
                                      <p:cBhvr override="childStyle">
                                        <p:cTn id="55" dur="80"/>
                                        <p:tgtEl>
                                          <p:spTgt spid="11310"/>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11310"/>
                                        </p:tgtEl>
                                        <p:attrNameLst>
                                          <p:attrName>fillcolor</p:attrName>
                                        </p:attrNameLst>
                                      </p:cBhvr>
                                      <p:tavLst>
                                        <p:tav tm="0">
                                          <p:val>
                                            <p:clrVal>
                                              <a:schemeClr val="accent2"/>
                                            </p:clrVal>
                                          </p:val>
                                        </p:tav>
                                        <p:tav tm="50000">
                                          <p:val>
                                            <p:clrVal>
                                              <a:schemeClr val="hlink"/>
                                            </p:clrVal>
                                          </p:val>
                                        </p:tav>
                                      </p:tavLst>
                                    </p:anim>
                                    <p:set>
                                      <p:cBhvr>
                                        <p:cTn id="57" dur="80"/>
                                        <p:tgtEl>
                                          <p:spTgt spid="11310"/>
                                        </p:tgtEl>
                                        <p:attrNameLst>
                                          <p:attrName>fill.type</p:attrName>
                                        </p:attrNameLst>
                                      </p:cBhvr>
                                      <p:to>
                                        <p:strVal val="solid"/>
                                      </p:to>
                                    </p:set>
                                  </p:childTnLst>
                                </p:cTn>
                              </p:par>
                            </p:childTnLst>
                          </p:cTn>
                        </p:par>
                        <p:par>
                          <p:cTn id="58" fill="hold" nodeType="afterGroup">
                            <p:stCondLst>
                              <p:cond delay="2540"/>
                            </p:stCondLst>
                            <p:childTnLst>
                              <p:par>
                                <p:cTn id="59" presetID="27" presetClass="entr" presetSubtype="0" fill="hold" grpId="0" nodeType="afterEffect">
                                  <p:stCondLst>
                                    <p:cond delay="0"/>
                                  </p:stCondLst>
                                  <p:iterate type="lt">
                                    <p:tmPct val="50000"/>
                                  </p:iterate>
                                  <p:childTnLst>
                                    <p:set>
                                      <p:cBhvr>
                                        <p:cTn id="60" dur="1" fill="hold">
                                          <p:stCondLst>
                                            <p:cond delay="0"/>
                                          </p:stCondLst>
                                        </p:cTn>
                                        <p:tgtEl>
                                          <p:spTgt spid="11311"/>
                                        </p:tgtEl>
                                        <p:attrNameLst>
                                          <p:attrName>style.visibility</p:attrName>
                                        </p:attrNameLst>
                                      </p:cBhvr>
                                      <p:to>
                                        <p:strVal val="visible"/>
                                      </p:to>
                                    </p:set>
                                    <p:anim calcmode="discrete" valueType="clr">
                                      <p:cBhvr override="childStyle">
                                        <p:cTn id="61" dur="80"/>
                                        <p:tgtEl>
                                          <p:spTgt spid="11311"/>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11311"/>
                                        </p:tgtEl>
                                        <p:attrNameLst>
                                          <p:attrName>fillcolor</p:attrName>
                                        </p:attrNameLst>
                                      </p:cBhvr>
                                      <p:tavLst>
                                        <p:tav tm="0">
                                          <p:val>
                                            <p:clrVal>
                                              <a:schemeClr val="accent2"/>
                                            </p:clrVal>
                                          </p:val>
                                        </p:tav>
                                        <p:tav tm="50000">
                                          <p:val>
                                            <p:clrVal>
                                              <a:schemeClr val="hlink"/>
                                            </p:clrVal>
                                          </p:val>
                                        </p:tav>
                                      </p:tavLst>
                                    </p:anim>
                                    <p:set>
                                      <p:cBhvr>
                                        <p:cTn id="63" dur="80"/>
                                        <p:tgtEl>
                                          <p:spTgt spid="11311"/>
                                        </p:tgtEl>
                                        <p:attrNameLst>
                                          <p:attrName>fill.type</p:attrName>
                                        </p:attrNameLst>
                                      </p:cBhvr>
                                      <p:to>
                                        <p:strVal val="solid"/>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8" presetClass="entr" presetSubtype="3" fill="hold" nodeType="clickEffect">
                                  <p:stCondLst>
                                    <p:cond delay="0"/>
                                  </p:stCondLst>
                                  <p:childTnLst>
                                    <p:set>
                                      <p:cBhvr>
                                        <p:cTn id="67" dur="1" fill="hold">
                                          <p:stCondLst>
                                            <p:cond delay="0"/>
                                          </p:stCondLst>
                                        </p:cTn>
                                        <p:tgtEl>
                                          <p:spTgt spid="11300"/>
                                        </p:tgtEl>
                                        <p:attrNameLst>
                                          <p:attrName>style.visibility</p:attrName>
                                        </p:attrNameLst>
                                      </p:cBhvr>
                                      <p:to>
                                        <p:strVal val="visible"/>
                                      </p:to>
                                    </p:set>
                                    <p:animEffect transition="in" filter="strips(upRight)">
                                      <p:cBhvr>
                                        <p:cTn id="68" dur="500"/>
                                        <p:tgtEl>
                                          <p:spTgt spid="11300"/>
                                        </p:tgtEl>
                                      </p:cBhvr>
                                    </p:animEffect>
                                  </p:childTnLst>
                                </p:cTn>
                              </p:par>
                            </p:childTnLst>
                          </p:cTn>
                        </p:par>
                        <p:par>
                          <p:cTn id="69" fill="hold" nodeType="afterGroup">
                            <p:stCondLst>
                              <p:cond delay="500"/>
                            </p:stCondLst>
                            <p:childTnLst>
                              <p:par>
                                <p:cTn id="70" presetID="18" presetClass="entr" presetSubtype="3" fill="hold" grpId="0" nodeType="afterEffect">
                                  <p:stCondLst>
                                    <p:cond delay="0"/>
                                  </p:stCondLst>
                                  <p:childTnLst>
                                    <p:set>
                                      <p:cBhvr>
                                        <p:cTn id="71" dur="1" fill="hold">
                                          <p:stCondLst>
                                            <p:cond delay="0"/>
                                          </p:stCondLst>
                                        </p:cTn>
                                        <p:tgtEl>
                                          <p:spTgt spid="11296"/>
                                        </p:tgtEl>
                                        <p:attrNameLst>
                                          <p:attrName>style.visibility</p:attrName>
                                        </p:attrNameLst>
                                      </p:cBhvr>
                                      <p:to>
                                        <p:strVal val="visible"/>
                                      </p:to>
                                    </p:set>
                                    <p:animEffect transition="in" filter="strips(upRight)">
                                      <p:cBhvr>
                                        <p:cTn id="72" dur="1000"/>
                                        <p:tgtEl>
                                          <p:spTgt spid="11296"/>
                                        </p:tgtEl>
                                      </p:cBhvr>
                                    </p:animEffect>
                                  </p:childTnLst>
                                </p:cTn>
                              </p:par>
                            </p:childTnLst>
                          </p:cTn>
                        </p:par>
                        <p:par>
                          <p:cTn id="73" fill="hold" nodeType="afterGroup">
                            <p:stCondLst>
                              <p:cond delay="1500"/>
                            </p:stCondLst>
                            <p:childTnLst>
                              <p:par>
                                <p:cTn id="74" presetID="27" presetClass="entr" presetSubtype="0" fill="hold" grpId="0" nodeType="afterEffect">
                                  <p:stCondLst>
                                    <p:cond delay="0"/>
                                  </p:stCondLst>
                                  <p:iterate type="lt">
                                    <p:tmPct val="50000"/>
                                  </p:iterate>
                                  <p:childTnLst>
                                    <p:set>
                                      <p:cBhvr>
                                        <p:cTn id="75" dur="1" fill="hold">
                                          <p:stCondLst>
                                            <p:cond delay="0"/>
                                          </p:stCondLst>
                                        </p:cTn>
                                        <p:tgtEl>
                                          <p:spTgt spid="11312"/>
                                        </p:tgtEl>
                                        <p:attrNameLst>
                                          <p:attrName>style.visibility</p:attrName>
                                        </p:attrNameLst>
                                      </p:cBhvr>
                                      <p:to>
                                        <p:strVal val="visible"/>
                                      </p:to>
                                    </p:set>
                                    <p:anim calcmode="discrete" valueType="clr">
                                      <p:cBhvr override="childStyle">
                                        <p:cTn id="76" dur="80"/>
                                        <p:tgtEl>
                                          <p:spTgt spid="11312"/>
                                        </p:tgtEl>
                                        <p:attrNameLst>
                                          <p:attrName>style.color</p:attrName>
                                        </p:attrNameLst>
                                      </p:cBhvr>
                                      <p:tavLst>
                                        <p:tav tm="0">
                                          <p:val>
                                            <p:clrVal>
                                              <a:schemeClr val="accent2"/>
                                            </p:clrVal>
                                          </p:val>
                                        </p:tav>
                                        <p:tav tm="50000">
                                          <p:val>
                                            <p:clrVal>
                                              <a:schemeClr val="hlink"/>
                                            </p:clrVal>
                                          </p:val>
                                        </p:tav>
                                      </p:tavLst>
                                    </p:anim>
                                    <p:anim calcmode="discrete" valueType="clr">
                                      <p:cBhvr>
                                        <p:cTn id="77" dur="80"/>
                                        <p:tgtEl>
                                          <p:spTgt spid="11312"/>
                                        </p:tgtEl>
                                        <p:attrNameLst>
                                          <p:attrName>fillcolor</p:attrName>
                                        </p:attrNameLst>
                                      </p:cBhvr>
                                      <p:tavLst>
                                        <p:tav tm="0">
                                          <p:val>
                                            <p:clrVal>
                                              <a:schemeClr val="accent2"/>
                                            </p:clrVal>
                                          </p:val>
                                        </p:tav>
                                        <p:tav tm="50000">
                                          <p:val>
                                            <p:clrVal>
                                              <a:schemeClr val="hlink"/>
                                            </p:clrVal>
                                          </p:val>
                                        </p:tav>
                                      </p:tavLst>
                                    </p:anim>
                                    <p:set>
                                      <p:cBhvr>
                                        <p:cTn id="78" dur="80"/>
                                        <p:tgtEl>
                                          <p:spTgt spid="11312"/>
                                        </p:tgtEl>
                                        <p:attrNameLst>
                                          <p:attrName>fill.type</p:attrName>
                                        </p:attrNameLst>
                                      </p:cBhvr>
                                      <p:to>
                                        <p:strVal val="solid"/>
                                      </p:to>
                                    </p:set>
                                  </p:childTnLst>
                                </p:cTn>
                              </p:par>
                            </p:childTnLst>
                          </p:cTn>
                        </p:par>
                        <p:par>
                          <p:cTn id="79" fill="hold" nodeType="afterGroup">
                            <p:stCondLst>
                              <p:cond delay="2380"/>
                            </p:stCondLst>
                            <p:childTnLst>
                              <p:par>
                                <p:cTn id="80" presetID="27" presetClass="entr" presetSubtype="0" fill="hold" grpId="0" nodeType="afterEffect">
                                  <p:stCondLst>
                                    <p:cond delay="0"/>
                                  </p:stCondLst>
                                  <p:iterate type="lt">
                                    <p:tmPct val="50000"/>
                                  </p:iterate>
                                  <p:childTnLst>
                                    <p:set>
                                      <p:cBhvr>
                                        <p:cTn id="81" dur="1" fill="hold">
                                          <p:stCondLst>
                                            <p:cond delay="0"/>
                                          </p:stCondLst>
                                        </p:cTn>
                                        <p:tgtEl>
                                          <p:spTgt spid="11313"/>
                                        </p:tgtEl>
                                        <p:attrNameLst>
                                          <p:attrName>style.visibility</p:attrName>
                                        </p:attrNameLst>
                                      </p:cBhvr>
                                      <p:to>
                                        <p:strVal val="visible"/>
                                      </p:to>
                                    </p:set>
                                    <p:anim calcmode="discrete" valueType="clr">
                                      <p:cBhvr override="childStyle">
                                        <p:cTn id="82" dur="80"/>
                                        <p:tgtEl>
                                          <p:spTgt spid="11313"/>
                                        </p:tgtEl>
                                        <p:attrNameLst>
                                          <p:attrName>style.color</p:attrName>
                                        </p:attrNameLst>
                                      </p:cBhvr>
                                      <p:tavLst>
                                        <p:tav tm="0">
                                          <p:val>
                                            <p:clrVal>
                                              <a:schemeClr val="accent2"/>
                                            </p:clrVal>
                                          </p:val>
                                        </p:tav>
                                        <p:tav tm="50000">
                                          <p:val>
                                            <p:clrVal>
                                              <a:schemeClr val="hlink"/>
                                            </p:clrVal>
                                          </p:val>
                                        </p:tav>
                                      </p:tavLst>
                                    </p:anim>
                                    <p:anim calcmode="discrete" valueType="clr">
                                      <p:cBhvr>
                                        <p:cTn id="83" dur="80"/>
                                        <p:tgtEl>
                                          <p:spTgt spid="11313"/>
                                        </p:tgtEl>
                                        <p:attrNameLst>
                                          <p:attrName>fillcolor</p:attrName>
                                        </p:attrNameLst>
                                      </p:cBhvr>
                                      <p:tavLst>
                                        <p:tav tm="0">
                                          <p:val>
                                            <p:clrVal>
                                              <a:schemeClr val="accent2"/>
                                            </p:clrVal>
                                          </p:val>
                                        </p:tav>
                                        <p:tav tm="50000">
                                          <p:val>
                                            <p:clrVal>
                                              <a:schemeClr val="hlink"/>
                                            </p:clrVal>
                                          </p:val>
                                        </p:tav>
                                      </p:tavLst>
                                    </p:anim>
                                    <p:set>
                                      <p:cBhvr>
                                        <p:cTn id="84" dur="80"/>
                                        <p:tgtEl>
                                          <p:spTgt spid="113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5" grpId="0" autoUpdateAnimBg="0"/>
      <p:bldP spid="11296" grpId="0" autoUpdateAnimBg="0"/>
      <p:bldP spid="11298" grpId="0" autoUpdateAnimBg="0"/>
      <p:bldP spid="11301" grpId="0" autoUpdateAnimBg="0"/>
      <p:bldP spid="11313" grpId="0"/>
      <p:bldP spid="11312" grpId="0"/>
      <p:bldP spid="11311" grpId="0"/>
      <p:bldP spid="11310" grpId="0"/>
      <p:bldP spid="11309" grpId="0"/>
      <p:bldP spid="11308" grpId="0"/>
      <p:bldP spid="11307" grpId="0"/>
      <p:bldP spid="1130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tpag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6"/>
          <p:cNvSpPr txBox="1">
            <a:spLocks noChangeArrowheads="1"/>
          </p:cNvSpPr>
          <p:nvPr/>
        </p:nvSpPr>
        <p:spPr bwMode="auto">
          <a:xfrm>
            <a:off x="933450" y="100995"/>
            <a:ext cx="2286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800">
                <a:solidFill>
                  <a:srgbClr val="F20000"/>
                </a:solidFill>
                <a:latin typeface="Times New Roman" panose="02020603050405020304" pitchFamily="18" charset="0"/>
              </a:rPr>
              <a:t>Hằng và biến</a:t>
            </a:r>
          </a:p>
        </p:txBody>
      </p:sp>
      <p:sp>
        <p:nvSpPr>
          <p:cNvPr id="10244" name="AutoShape 8"/>
          <p:cNvSpPr>
            <a:spLocks noChangeArrowheads="1"/>
          </p:cNvSpPr>
          <p:nvPr/>
        </p:nvSpPr>
        <p:spPr bwMode="auto">
          <a:xfrm>
            <a:off x="76200" y="76200"/>
            <a:ext cx="762000" cy="609600"/>
          </a:xfrm>
          <a:prstGeom prst="star8">
            <a:avLst>
              <a:gd name="adj" fmla="val 38250"/>
            </a:avLst>
          </a:prstGeom>
          <a:gradFill rotWithShape="1">
            <a:gsLst>
              <a:gs pos="0">
                <a:srgbClr val="FFFFFF"/>
              </a:gs>
              <a:gs pos="100000">
                <a:srgbClr val="FF00F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25000"/>
              </a:spcBef>
              <a:buFontTx/>
              <a:buNone/>
            </a:pPr>
            <a:endParaRPr lang="en-US" altLang="en-US" sz="2100">
              <a:solidFill>
                <a:srgbClr val="FF0D0D"/>
              </a:solidFill>
              <a:latin typeface="Times New Roman" panose="02020603050405020304" pitchFamily="18" charset="0"/>
            </a:endParaRPr>
          </a:p>
        </p:txBody>
      </p:sp>
      <p:sp>
        <p:nvSpPr>
          <p:cNvPr id="10245" name="Text Box 9"/>
          <p:cNvSpPr txBox="1">
            <a:spLocks noChangeArrowheads="1"/>
          </p:cNvSpPr>
          <p:nvPr/>
        </p:nvSpPr>
        <p:spPr bwMode="auto">
          <a:xfrm>
            <a:off x="276225" y="152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solidFill>
                  <a:srgbClr val="000000"/>
                </a:solidFill>
                <a:latin typeface="Times New Roman" panose="02020603050405020304" pitchFamily="18" charset="0"/>
              </a:rPr>
              <a:t>b</a:t>
            </a:r>
          </a:p>
        </p:txBody>
      </p:sp>
      <p:sp>
        <p:nvSpPr>
          <p:cNvPr id="12353" name="Text Box 65"/>
          <p:cNvSpPr txBox="1">
            <a:spLocks noChangeArrowheads="1"/>
          </p:cNvSpPr>
          <p:nvPr/>
        </p:nvSpPr>
        <p:spPr bwMode="auto">
          <a:xfrm>
            <a:off x="276225" y="829802"/>
            <a:ext cx="1752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FF"/>
                </a:solidFill>
                <a:latin typeface="Times New Roman" panose="02020603050405020304" pitchFamily="18" charset="0"/>
              </a:rPr>
              <a:t>Bài toán:</a:t>
            </a:r>
          </a:p>
        </p:txBody>
      </p:sp>
      <p:sp>
        <p:nvSpPr>
          <p:cNvPr id="12354" name="Text Box 66"/>
          <p:cNvSpPr txBox="1">
            <a:spLocks noChangeArrowheads="1"/>
          </p:cNvSpPr>
          <p:nvPr/>
        </p:nvSpPr>
        <p:spPr bwMode="auto">
          <a:xfrm>
            <a:off x="733425" y="1467788"/>
            <a:ext cx="841057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Tính chu vi (CV), diện tích (S) hình tròn với bán kính (R) bất kì đ</a:t>
            </a:r>
            <a:r>
              <a:rPr lang="vi-VN" altLang="en-US" sz="2800">
                <a:latin typeface="Times New Roman" panose="02020603050405020304" pitchFamily="18" charset="0"/>
              </a:rPr>
              <a:t>ư</a:t>
            </a:r>
            <a:r>
              <a:rPr lang="en-US" altLang="en-US" sz="2800">
                <a:latin typeface="Times New Roman" panose="02020603050405020304" pitchFamily="18" charset="0"/>
              </a:rPr>
              <a:t>ợc đ</a:t>
            </a:r>
            <a:r>
              <a:rPr lang="vi-VN" altLang="en-US" sz="2800">
                <a:latin typeface="Times New Roman" panose="02020603050405020304" pitchFamily="18" charset="0"/>
              </a:rPr>
              <a:t>ư</a:t>
            </a:r>
            <a:r>
              <a:rPr lang="en-US" altLang="en-US" sz="2800">
                <a:latin typeface="Times New Roman" panose="02020603050405020304" pitchFamily="18" charset="0"/>
              </a:rPr>
              <a:t>a vào từ bàn phím.</a:t>
            </a:r>
          </a:p>
        </p:txBody>
      </p:sp>
      <p:grpSp>
        <p:nvGrpSpPr>
          <p:cNvPr id="12355" name="Group 67"/>
          <p:cNvGrpSpPr>
            <a:grpSpLocks/>
          </p:cNvGrpSpPr>
          <p:nvPr/>
        </p:nvGrpSpPr>
        <p:grpSpPr bwMode="auto">
          <a:xfrm>
            <a:off x="161924" y="2971800"/>
            <a:ext cx="4029075" cy="3810000"/>
            <a:chOff x="0" y="1680"/>
            <a:chExt cx="2352" cy="2400"/>
          </a:xfrm>
        </p:grpSpPr>
        <p:sp>
          <p:nvSpPr>
            <p:cNvPr id="10286" name="AutoShape 68"/>
            <p:cNvSpPr>
              <a:spLocks noChangeArrowheads="1"/>
            </p:cNvSpPr>
            <p:nvPr/>
          </p:nvSpPr>
          <p:spPr bwMode="auto">
            <a:xfrm>
              <a:off x="450" y="1680"/>
              <a:ext cx="1902" cy="1008"/>
            </a:xfrm>
            <a:prstGeom prst="wedgeRoundRectCallout">
              <a:avLst>
                <a:gd name="adj1" fmla="val -40364"/>
                <a:gd name="adj2" fmla="val 94769"/>
                <a:gd name="adj3" fmla="val 16667"/>
              </a:avLst>
            </a:prstGeom>
            <a:gradFill rotWithShape="1">
              <a:gsLst>
                <a:gs pos="0">
                  <a:schemeClr val="bg1"/>
                </a:gs>
                <a:gs pos="100000">
                  <a:schemeClr val="accent1"/>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0">
                <a:latin typeface="Times New Roman" panose="02020603050405020304" pitchFamily="18" charset="0"/>
              </a:endParaRPr>
            </a:p>
          </p:txBody>
        </p:sp>
        <p:sp>
          <p:nvSpPr>
            <p:cNvPr id="10287" name="Text Box 69"/>
            <p:cNvSpPr txBox="1">
              <a:spLocks noChangeArrowheads="1"/>
            </p:cNvSpPr>
            <p:nvPr/>
          </p:nvSpPr>
          <p:spPr bwMode="auto">
            <a:xfrm>
              <a:off x="464" y="1748"/>
              <a:ext cx="1806" cy="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800">
                  <a:solidFill>
                    <a:srgbClr val="A41493"/>
                  </a:solidFill>
                  <a:latin typeface="Times New Roman" panose="02020603050405020304" pitchFamily="18" charset="0"/>
                </a:rPr>
                <a:t>Hãy xác định các đại l</a:t>
              </a:r>
              <a:r>
                <a:rPr lang="vi-VN" altLang="en-US" sz="2800">
                  <a:solidFill>
                    <a:srgbClr val="A41493"/>
                  </a:solidFill>
                  <a:latin typeface="Times New Roman" panose="02020603050405020304" pitchFamily="18" charset="0"/>
                </a:rPr>
                <a:t>ư</a:t>
              </a:r>
              <a:r>
                <a:rPr lang="en-US" altLang="en-US" sz="2800">
                  <a:solidFill>
                    <a:srgbClr val="A41493"/>
                  </a:solidFill>
                  <a:latin typeface="Times New Roman" panose="02020603050405020304" pitchFamily="18" charset="0"/>
                </a:rPr>
                <a:t>ợng có trong bài toán trên?</a:t>
              </a:r>
            </a:p>
          </p:txBody>
        </p:sp>
        <p:pic>
          <p:nvPicPr>
            <p:cNvPr id="10288" name="Picture 70" descr="496168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168"/>
              <a:ext cx="912"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2359" name="Group 71"/>
          <p:cNvGraphicFramePr>
            <a:graphicFrameLocks noGrp="1"/>
          </p:cNvGraphicFramePr>
          <p:nvPr>
            <p:extLst>
              <p:ext uri="{D42A27DB-BD31-4B8C-83A1-F6EECF244321}">
                <p14:modId xmlns:p14="http://schemas.microsoft.com/office/powerpoint/2010/main" val="1083520453"/>
              </p:ext>
            </p:extLst>
          </p:nvPr>
        </p:nvGraphicFramePr>
        <p:xfrm>
          <a:off x="2666999" y="4876800"/>
          <a:ext cx="6248400" cy="1706880"/>
        </p:xfrm>
        <a:graphic>
          <a:graphicData uri="http://schemas.openxmlformats.org/drawingml/2006/table">
            <a:tbl>
              <a:tblPr/>
              <a:tblGrid>
                <a:gridCol w="3124200">
                  <a:extLst>
                    <a:ext uri="{9D8B030D-6E8A-4147-A177-3AD203B41FA5}">
                      <a16:colId xmlns:a16="http://schemas.microsoft.com/office/drawing/2014/main" val="4119005416"/>
                    </a:ext>
                  </a:extLst>
                </a:gridCol>
                <a:gridCol w="3124200">
                  <a:extLst>
                    <a:ext uri="{9D8B030D-6E8A-4147-A177-3AD203B41FA5}">
                      <a16:colId xmlns:a16="http://schemas.microsoft.com/office/drawing/2014/main" val="1272211658"/>
                    </a:ext>
                  </a:extLst>
                </a:gridCol>
              </a:tblGrid>
              <a:tr h="81280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Đại l</a:t>
                      </a:r>
                      <a:r>
                        <a:rPr kumimoji="0" lang="vi-VN" altLang="en-US" sz="2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ượ</a:t>
                      </a:r>
                      <a:r>
                        <a:rPr kumimoji="0" lang="en-US" altLang="en-US" sz="2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ng có giá trị không đổi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7"/>
                        </a:gs>
                        <a:gs pos="50000">
                          <a:schemeClr val="bg1"/>
                        </a:gs>
                        <a:gs pos="100000">
                          <a:srgbClr val="FFFF97"/>
                        </a:gs>
                      </a:gsLst>
                      <a:lin ang="5400000" scaled="1"/>
                    </a:gra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Đại l</a:t>
                      </a:r>
                      <a:r>
                        <a:rPr kumimoji="0" lang="vi-VN" altLang="en-US" sz="2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ượ</a:t>
                      </a:r>
                      <a:r>
                        <a:rPr kumimoji="0" lang="en-US" altLang="en-US" sz="2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ng có giá trị thay đổi</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7"/>
                        </a:gs>
                        <a:gs pos="50000">
                          <a:schemeClr val="bg1"/>
                        </a:gs>
                        <a:gs pos="100000">
                          <a:srgbClr val="FFFF97"/>
                        </a:gs>
                      </a:gsLst>
                      <a:lin ang="5400000" scaled="1"/>
                    </a:gradFill>
                  </a:tcPr>
                </a:tc>
                <a:extLst>
                  <a:ext uri="{0D108BD9-81ED-4DB2-BD59-A6C34878D82A}">
                    <a16:rowId xmlns:a16="http://schemas.microsoft.com/office/drawing/2014/main" val="3191961824"/>
                  </a:ext>
                </a:extLst>
              </a:tr>
              <a:tr h="76200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FF0D0D"/>
                          </a:solidFill>
                          <a:effectLst/>
                          <a:latin typeface="Times New Roman" panose="02020603050405020304" pitchFamily="18" charset="0"/>
                          <a:cs typeface="Times New Roman" panose="02020603050405020304" pitchFamily="18" charset="0"/>
                        </a:rPr>
                        <a:t>Pi=3.14</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FF0D0D"/>
                          </a:solidFill>
                          <a:effectLst/>
                          <a:latin typeface="Times New Roman" panose="02020603050405020304" pitchFamily="18" charset="0"/>
                          <a:cs typeface="Times New Roman" panose="02020603050405020304" pitchFamily="18" charset="0"/>
                        </a:rPr>
                        <a:t>R, CV, 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1538138"/>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Tm="30000"/>
    </mc:Choice>
    <mc:Fallback>
      <p:transition spd="slow" advTm="3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353"/>
                                        </p:tgtEl>
                                        <p:attrNameLst>
                                          <p:attrName>style.visibility</p:attrName>
                                        </p:attrNameLst>
                                      </p:cBhvr>
                                      <p:to>
                                        <p:strVal val="visible"/>
                                      </p:to>
                                    </p:set>
                                    <p:anim calcmode="lin" valueType="num">
                                      <p:cBhvr>
                                        <p:cTn id="7" dur="500" fill="hold"/>
                                        <p:tgtEl>
                                          <p:spTgt spid="12353"/>
                                        </p:tgtEl>
                                        <p:attrNameLst>
                                          <p:attrName>ppt_w</p:attrName>
                                        </p:attrNameLst>
                                      </p:cBhvr>
                                      <p:tavLst>
                                        <p:tav tm="0">
                                          <p:val>
                                            <p:fltVal val="0"/>
                                          </p:val>
                                        </p:tav>
                                        <p:tav tm="100000">
                                          <p:val>
                                            <p:strVal val="#ppt_w"/>
                                          </p:val>
                                        </p:tav>
                                      </p:tavLst>
                                    </p:anim>
                                    <p:anim calcmode="lin" valueType="num">
                                      <p:cBhvr>
                                        <p:cTn id="8" dur="500" fill="hold"/>
                                        <p:tgtEl>
                                          <p:spTgt spid="12353"/>
                                        </p:tgtEl>
                                        <p:attrNameLst>
                                          <p:attrName>ppt_h</p:attrName>
                                        </p:attrNameLst>
                                      </p:cBhvr>
                                      <p:tavLst>
                                        <p:tav tm="0">
                                          <p:val>
                                            <p:fltVal val="0"/>
                                          </p:val>
                                        </p:tav>
                                        <p:tav tm="100000">
                                          <p:val>
                                            <p:strVal val="#ppt_h"/>
                                          </p:val>
                                        </p:tav>
                                      </p:tavLst>
                                    </p:anim>
                                    <p:animEffect transition="in" filter="fade">
                                      <p:cBhvr>
                                        <p:cTn id="9" dur="500"/>
                                        <p:tgtEl>
                                          <p:spTgt spid="12353"/>
                                        </p:tgtEl>
                                      </p:cBhvr>
                                    </p:animEffect>
                                  </p:childTnLst>
                                </p:cTn>
                              </p:par>
                            </p:childTnLst>
                          </p:cTn>
                        </p:par>
                        <p:par>
                          <p:cTn id="10" fill="hold" nodeType="afterGroup">
                            <p:stCondLst>
                              <p:cond delay="5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2354"/>
                                        </p:tgtEl>
                                        <p:attrNameLst>
                                          <p:attrName>style.visibility</p:attrName>
                                        </p:attrNameLst>
                                      </p:cBhvr>
                                      <p:to>
                                        <p:strVal val="visible"/>
                                      </p:to>
                                    </p:set>
                                    <p:anim calcmode="discrete" valueType="clr">
                                      <p:cBhvr override="childStyle">
                                        <p:cTn id="13" dur="80"/>
                                        <p:tgtEl>
                                          <p:spTgt spid="1235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2354"/>
                                        </p:tgtEl>
                                        <p:attrNameLst>
                                          <p:attrName>fillcolor</p:attrName>
                                        </p:attrNameLst>
                                      </p:cBhvr>
                                      <p:tavLst>
                                        <p:tav tm="0">
                                          <p:val>
                                            <p:clrVal>
                                              <a:schemeClr val="accent2"/>
                                            </p:clrVal>
                                          </p:val>
                                        </p:tav>
                                        <p:tav tm="50000">
                                          <p:val>
                                            <p:clrVal>
                                              <a:schemeClr val="hlink"/>
                                            </p:clrVal>
                                          </p:val>
                                        </p:tav>
                                      </p:tavLst>
                                    </p:anim>
                                    <p:set>
                                      <p:cBhvr>
                                        <p:cTn id="15" dur="80"/>
                                        <p:tgtEl>
                                          <p:spTgt spid="12354"/>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235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12359"/>
                                        </p:tgtEl>
                                        <p:attrNameLst>
                                          <p:attrName>style.visibility</p:attrName>
                                        </p:attrNameLst>
                                      </p:cBhvr>
                                      <p:to>
                                        <p:strVal val="visible"/>
                                      </p:to>
                                    </p:set>
                                    <p:anim calcmode="lin" valueType="num">
                                      <p:cBhvr additive="base">
                                        <p:cTn id="24" dur="500" fill="hold"/>
                                        <p:tgtEl>
                                          <p:spTgt spid="12359"/>
                                        </p:tgtEl>
                                        <p:attrNameLst>
                                          <p:attrName>ppt_x</p:attrName>
                                        </p:attrNameLst>
                                      </p:cBhvr>
                                      <p:tavLst>
                                        <p:tav tm="0">
                                          <p:val>
                                            <p:strVal val="1+#ppt_w/2"/>
                                          </p:val>
                                        </p:tav>
                                        <p:tav tm="100000">
                                          <p:val>
                                            <p:strVal val="#ppt_x"/>
                                          </p:val>
                                        </p:tav>
                                      </p:tavLst>
                                    </p:anim>
                                    <p:anim calcmode="lin" valueType="num">
                                      <p:cBhvr additive="base">
                                        <p:cTn id="25" dur="500" fill="hold"/>
                                        <p:tgtEl>
                                          <p:spTgt spid="12359"/>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2353"/>
                                        </p:tgtEl>
                                        <p:attrNameLst>
                                          <p:attrName>style.visibility</p:attrName>
                                        </p:attrNameLst>
                                      </p:cBhvr>
                                      <p:to>
                                        <p:strVal val="hidden"/>
                                      </p:to>
                                    </p:set>
                                  </p:childTnLst>
                                </p:cTn>
                              </p:par>
                              <p:par>
                                <p:cTn id="30" presetID="1" presetClass="exit" presetSubtype="0" fill="hold" grpId="1" nodeType="withEffect">
                                  <p:stCondLst>
                                    <p:cond delay="0"/>
                                  </p:stCondLst>
                                  <p:iterate type="lt">
                                    <p:tmAbs val="0"/>
                                  </p:iterate>
                                  <p:childTnLst>
                                    <p:set>
                                      <p:cBhvr>
                                        <p:cTn id="31" dur="1" fill="hold">
                                          <p:stCondLst>
                                            <p:cond delay="0"/>
                                          </p:stCondLst>
                                        </p:cTn>
                                        <p:tgtEl>
                                          <p:spTgt spid="12354"/>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2355"/>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23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53" grpId="0"/>
      <p:bldP spid="12353" grpId="1"/>
      <p:bldP spid="12354" grpId="0"/>
      <p:bldP spid="12354" grpId="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25000"/>
          </a:spcBef>
          <a:spcAft>
            <a:spcPct val="0"/>
          </a:spcAft>
          <a:buClrTx/>
          <a:buSzTx/>
          <a:buFontTx/>
          <a:buNone/>
          <a:tabLst/>
          <a:defRPr kumimoji="0" lang="en-US" altLang="en-US" sz="2100" b="1" i="0" u="none" strike="noStrike" cap="none" normalizeH="0" baseline="0" smtClean="0">
            <a:ln>
              <a:noFill/>
            </a:ln>
            <a:solidFill>
              <a:srgbClr val="FF0D0D"/>
            </a:solidFill>
            <a:effectLst/>
            <a:latin typeface=".VnTime" panose="020B7200000000000000"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25000"/>
          </a:spcBef>
          <a:spcAft>
            <a:spcPct val="0"/>
          </a:spcAft>
          <a:buClrTx/>
          <a:buSzTx/>
          <a:buFontTx/>
          <a:buNone/>
          <a:tabLst/>
          <a:defRPr kumimoji="0" lang="en-US" altLang="en-US" sz="2100" b="1" i="0" u="none" strike="noStrike" cap="none" normalizeH="0" baseline="0" smtClean="0">
            <a:ln>
              <a:noFill/>
            </a:ln>
            <a:solidFill>
              <a:srgbClr val="FF0D0D"/>
            </a:solidFill>
            <a:effectLst/>
            <a:latin typeface=".VnTime" panose="020B7200000000000000"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2170</TotalTime>
  <Words>1406</Words>
  <Application>Microsoft Office PowerPoint</Application>
  <PresentationFormat>On-screen Show (4:3)</PresentationFormat>
  <Paragraphs>171</Paragraphs>
  <Slides>13</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.VnBook-Antiqua</vt:lpstr>
      <vt:lpstr>.VnTime</vt:lpstr>
      <vt:lpstr>Arial</vt:lpstr>
      <vt:lpstr>Symbol</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THPT Phan Dinh Phung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May</dc:creator>
  <cp:lastModifiedBy>DELL</cp:lastModifiedBy>
  <cp:revision>143</cp:revision>
  <dcterms:created xsi:type="dcterms:W3CDTF">2007-02-26T02:37:55Z</dcterms:created>
  <dcterms:modified xsi:type="dcterms:W3CDTF">2021-09-08T15:37:18Z</dcterms:modified>
</cp:coreProperties>
</file>